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2" r:id="rId5"/>
    <p:sldId id="263" r:id="rId6"/>
    <p:sldId id="266" r:id="rId7"/>
    <p:sldId id="268" r:id="rId8"/>
    <p:sldId id="269" r:id="rId9"/>
    <p:sldId id="270" r:id="rId10"/>
    <p:sldId id="271" r:id="rId11"/>
    <p:sldId id="272" r:id="rId12"/>
    <p:sldId id="273" r:id="rId13"/>
    <p:sldId id="275" r:id="rId14"/>
    <p:sldId id="276" r:id="rId15"/>
    <p:sldId id="25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A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18" autoAdjust="0"/>
    <p:restoredTop sz="86421" autoAdjust="0"/>
  </p:normalViewPr>
  <p:slideViewPr>
    <p:cSldViewPr snapToGrid="0" snapToObjects="1">
      <p:cViewPr varScale="1">
        <p:scale>
          <a:sx n="111" d="100"/>
          <a:sy n="111" d="100"/>
        </p:scale>
        <p:origin x="77" y="173"/>
      </p:cViewPr>
      <p:guideLst>
        <p:guide orient="horz" pos="1620"/>
        <p:guide pos="2880"/>
      </p:guideLst>
    </p:cSldViewPr>
  </p:slideViewPr>
  <p:outlineViewPr>
    <p:cViewPr>
      <p:scale>
        <a:sx n="33" d="100"/>
        <a:sy n="33" d="100"/>
      </p:scale>
      <p:origin x="0" y="-8369"/>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slide" Target="slides/slide14.xml"/><Relationship Id="rId2" Type="http://schemas.openxmlformats.org/officeDocument/2006/relationships/slide" Target="slides/slide9.xml"/><Relationship Id="rId1" Type="http://schemas.openxmlformats.org/officeDocument/2006/relationships/slide" Target="slides/slide8.xml"/><Relationship Id="rId6" Type="http://schemas.openxmlformats.org/officeDocument/2006/relationships/slide" Target="slides/slide13.xml"/><Relationship Id="rId5" Type="http://schemas.openxmlformats.org/officeDocument/2006/relationships/slide" Target="slides/slide12.xml"/><Relationship Id="rId4" Type="http://schemas.openxmlformats.org/officeDocument/2006/relationships/slide" Target="slides/slide1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5-27T21:29:13.471"/>
    </inkml:context>
    <inkml:brush xml:id="br0">
      <inkml:brushProperty name="width" value="0.07" units="cm"/>
      <inkml:brushProperty name="height" value="0.14" units="cm"/>
      <inkml:brushProperty name="color" value="#FFFF00"/>
      <inkml:brushProperty name="tip" value="rectangle"/>
      <inkml:brushProperty name="rasterOp" value="maskPen"/>
      <inkml:brushProperty name="ignorePressure" value="1"/>
    </inkml:brush>
  </inkml:definitions>
  <inkml:trace contextRef="#ctx0" brushRef="#br0">7162 9332,'0'110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5-27T21:29:17.997"/>
    </inkml:context>
    <inkml:brush xml:id="br0">
      <inkml:brushProperty name="width" value="0.07" units="cm"/>
      <inkml:brushProperty name="height" value="0.14" units="cm"/>
      <inkml:brushProperty name="color" value="#FFFF00"/>
      <inkml:brushProperty name="tip" value="rectangle"/>
      <inkml:brushProperty name="rasterOp" value="maskPen"/>
      <inkml:brushProperty name="ignorePressure" value="1"/>
    </inkml:brush>
  </inkml:definitions>
  <inkml:trace contextRef="#ctx0" brushRef="#br0">7692 6457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5-27T21:29:18.690"/>
    </inkml:context>
    <inkml:brush xml:id="br0">
      <inkml:brushProperty name="width" value="0.07" units="cm"/>
      <inkml:brushProperty name="height" value="0.14" units="cm"/>
      <inkml:brushProperty name="color" value="#FFFF00"/>
      <inkml:brushProperty name="tip" value="rectangle"/>
      <inkml:brushProperty name="rasterOp" value="maskPen"/>
      <inkml:brushProperty name="ignorePressure" value="1"/>
    </inkml:brush>
  </inkml:definitions>
  <inkml:trace contextRef="#ctx0" brushRef="#br0">7921 6756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5-27T21:29:13.471"/>
    </inkml:context>
    <inkml:brush xml:id="br0">
      <inkml:brushProperty name="width" value="0.07" units="cm"/>
      <inkml:brushProperty name="height" value="0.14" units="cm"/>
      <inkml:brushProperty name="color" value="#FFFF00"/>
      <inkml:brushProperty name="tip" value="rectangle"/>
      <inkml:brushProperty name="rasterOp" value="maskPen"/>
      <inkml:brushProperty name="ignorePressure" value="1"/>
    </inkml:brush>
  </inkml:definitions>
  <inkml:trace contextRef="#ctx0" brushRef="#br0">7162 9332,'0'110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5-27T21:29:17.997"/>
    </inkml:context>
    <inkml:brush xml:id="br0">
      <inkml:brushProperty name="width" value="0.07" units="cm"/>
      <inkml:brushProperty name="height" value="0.14" units="cm"/>
      <inkml:brushProperty name="color" value="#FFFF00"/>
      <inkml:brushProperty name="tip" value="rectangle"/>
      <inkml:brushProperty name="rasterOp" value="maskPen"/>
      <inkml:brushProperty name="ignorePressure" value="1"/>
    </inkml:brush>
  </inkml:definitions>
  <inkml:trace contextRef="#ctx0" brushRef="#br0">7692 6457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5-27T21:29:18.690"/>
    </inkml:context>
    <inkml:brush xml:id="br0">
      <inkml:brushProperty name="width" value="0.07" units="cm"/>
      <inkml:brushProperty name="height" value="0.14" units="cm"/>
      <inkml:brushProperty name="color" value="#FFFF00"/>
      <inkml:brushProperty name="tip" value="rectangle"/>
      <inkml:brushProperty name="rasterOp" value="maskPen"/>
      <inkml:brushProperty name="ignorePressure" value="1"/>
    </inkml:brush>
  </inkml:definitions>
  <inkml:trace contextRef="#ctx0" brushRef="#br0">7921 6756</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1549" y="3029393"/>
            <a:ext cx="8101849" cy="702449"/>
          </a:xfrm>
          <a:prstGeom prst="rect">
            <a:avLst/>
          </a:prstGeom>
        </p:spPr>
        <p:txBody>
          <a:bodyPr anchor="b" anchorCtr="0">
            <a:normAutofit/>
          </a:bodyPr>
          <a:lstStyle>
            <a:lvl1pPr algn="ctr">
              <a:defRPr sz="4400" b="1" i="0" baseline="0">
                <a:solidFill>
                  <a:srgbClr val="FFFFFF"/>
                </a:solidFill>
              </a:defRPr>
            </a:lvl1pPr>
          </a:lstStyle>
          <a:p>
            <a:r>
              <a:rPr lang="en-US" sz="3600" dirty="0">
                <a:solidFill>
                  <a:schemeClr val="bg1"/>
                </a:solidFill>
              </a:rPr>
              <a:t>Header goes here can go </a:t>
            </a:r>
            <a:br>
              <a:rPr lang="en-US" sz="3600" dirty="0">
                <a:solidFill>
                  <a:schemeClr val="bg1"/>
                </a:solidFill>
              </a:rPr>
            </a:br>
            <a:r>
              <a:rPr lang="en-US" sz="3600" dirty="0">
                <a:solidFill>
                  <a:schemeClr val="bg1"/>
                </a:solidFill>
              </a:rPr>
              <a:t>to two lines if necessary</a:t>
            </a:r>
            <a:endParaRPr lang="en-US" dirty="0"/>
          </a:p>
        </p:txBody>
      </p:sp>
      <p:sp>
        <p:nvSpPr>
          <p:cNvPr id="3" name="Subtitle 2"/>
          <p:cNvSpPr>
            <a:spLocks noGrp="1"/>
          </p:cNvSpPr>
          <p:nvPr>
            <p:ph type="subTitle" idx="1"/>
          </p:nvPr>
        </p:nvSpPr>
        <p:spPr>
          <a:xfrm>
            <a:off x="581549" y="3791110"/>
            <a:ext cx="8093116" cy="597072"/>
          </a:xfrm>
          <a:prstGeom prst="rect">
            <a:avLst/>
          </a:prstGeom>
        </p:spPr>
        <p:txBody>
          <a:bodyPr/>
          <a:lstStyle>
            <a:lvl1pPr marL="0" indent="0" algn="ctr">
              <a:buNone/>
              <a:defRPr sz="2000" b="0" i="0">
                <a:solidFill>
                  <a:srgbClr val="FFFF00"/>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6792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0016" y="945978"/>
            <a:ext cx="7857839" cy="491189"/>
          </a:xfrm>
          <a:prstGeom prst="rect">
            <a:avLst/>
          </a:prstGeom>
        </p:spPr>
        <p:txBody>
          <a:bodyPr anchor="b" anchorCtr="0">
            <a:normAutofit/>
          </a:bodyPr>
          <a:lstStyle>
            <a:lvl1pPr>
              <a:defRPr sz="2400" b="1" i="0">
                <a:solidFill>
                  <a:srgbClr val="143285"/>
                </a:solidFill>
              </a:defRPr>
            </a:lvl1pPr>
          </a:lstStyle>
          <a:p>
            <a:r>
              <a:rPr lang="en-US" dirty="0"/>
              <a:t>Click to edit Master title style </a:t>
            </a:r>
          </a:p>
        </p:txBody>
      </p:sp>
      <p:sp>
        <p:nvSpPr>
          <p:cNvPr id="4" name="Content Placeholder 3"/>
          <p:cNvSpPr>
            <a:spLocks noGrp="1"/>
          </p:cNvSpPr>
          <p:nvPr>
            <p:ph sz="half" idx="13"/>
          </p:nvPr>
        </p:nvSpPr>
        <p:spPr>
          <a:xfrm>
            <a:off x="710016" y="1502089"/>
            <a:ext cx="7857839" cy="3081840"/>
          </a:xfrm>
          <a:prstGeom prst="rect">
            <a:avLst/>
          </a:prstGeom>
        </p:spPr>
        <p:txBody>
          <a:bodyPr/>
          <a:lstStyle>
            <a:lvl1pPr>
              <a:buClr>
                <a:schemeClr val="accent1"/>
              </a:buClr>
              <a:defRPr sz="1800">
                <a:solidFill>
                  <a:srgbClr val="101844"/>
                </a:solidFill>
                <a:latin typeface=""/>
              </a:defRPr>
            </a:lvl1pPr>
            <a:lvl2pPr>
              <a:buClr>
                <a:srgbClr val="71AA3F"/>
              </a:buClr>
              <a:defRPr sz="1800">
                <a:solidFill>
                  <a:srgbClr val="101844"/>
                </a:solidFill>
                <a:latin typeface=""/>
              </a:defRPr>
            </a:lvl2pPr>
            <a:lvl3pPr>
              <a:buClr>
                <a:schemeClr val="tx2"/>
              </a:buClr>
              <a:defRPr sz="1800">
                <a:solidFill>
                  <a:srgbClr val="101844"/>
                </a:solidFill>
                <a:latin typeface=""/>
              </a:defRPr>
            </a:lvl3pPr>
            <a:lvl4pPr>
              <a:buClr>
                <a:srgbClr val="71AA3F"/>
              </a:buClr>
              <a:defRPr sz="1600">
                <a:solidFill>
                  <a:srgbClr val="101844"/>
                </a:solidFill>
                <a:latin typeface=""/>
              </a:defRPr>
            </a:lvl4pPr>
            <a:lvl5pPr>
              <a:buClr>
                <a:schemeClr val="tx2"/>
              </a:buClr>
              <a:defRPr sz="1600">
                <a:solidFill>
                  <a:srgbClr val="101844"/>
                </a:solidFill>
                <a:latin typeface=""/>
              </a:defRPr>
            </a:lvl5pPr>
            <a:lvl6pPr>
              <a:defRPr sz="1600"/>
            </a:lvl6pPr>
            <a:lvl7pPr>
              <a:defRPr sz="1600"/>
            </a:lvl7pPr>
            <a:lvl8pPr>
              <a:defRPr sz="1600"/>
            </a:lvl8pPr>
            <a:lvl9pPr>
              <a:defRPr sz="1600"/>
            </a:lvl9pPr>
          </a:lstStyle>
          <a:p>
            <a:pPr lvl="0"/>
            <a:r>
              <a:rPr lang="en-US" dirty="0">
                <a:solidFill>
                  <a:schemeClr val="tx1"/>
                </a:solidFill>
              </a:rPr>
              <a:t>Click to edit Master text styles</a:t>
            </a:r>
          </a:p>
          <a:p>
            <a:pPr lvl="1"/>
            <a:r>
              <a:rPr lang="en-US" dirty="0">
                <a:solidFill>
                  <a:schemeClr val="tx1"/>
                </a:solidFill>
              </a:rPr>
              <a:t>Second level</a:t>
            </a:r>
          </a:p>
          <a:p>
            <a:pPr lvl="2"/>
            <a:r>
              <a:rPr lang="en-US" dirty="0">
                <a:solidFill>
                  <a:schemeClr val="tx1"/>
                </a:solidFill>
              </a:rPr>
              <a:t>Third level</a:t>
            </a:r>
          </a:p>
          <a:p>
            <a:pPr lvl="3"/>
            <a:r>
              <a:rPr lang="en-US" dirty="0">
                <a:solidFill>
                  <a:schemeClr val="tx1"/>
                </a:solidFill>
              </a:rPr>
              <a:t>Fourth level</a:t>
            </a:r>
          </a:p>
          <a:p>
            <a:pPr lvl="4"/>
            <a:r>
              <a:rPr lang="en-US" dirty="0">
                <a:solidFill>
                  <a:schemeClr val="tx1"/>
                </a:solidFill>
              </a:rPr>
              <a:t>Fifth level</a:t>
            </a:r>
          </a:p>
        </p:txBody>
      </p:sp>
    </p:spTree>
    <p:extLst>
      <p:ext uri="{BB962C8B-B14F-4D97-AF65-F5344CB8AC3E}">
        <p14:creationId xmlns:p14="http://schemas.microsoft.com/office/powerpoint/2010/main" val="16389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Content Placeholder 3"/>
          <p:cNvSpPr>
            <a:spLocks noGrp="1"/>
          </p:cNvSpPr>
          <p:nvPr>
            <p:ph sz="half" idx="13"/>
          </p:nvPr>
        </p:nvSpPr>
        <p:spPr>
          <a:xfrm>
            <a:off x="462449" y="1606192"/>
            <a:ext cx="3943207" cy="3030857"/>
          </a:xfrm>
          <a:prstGeom prst="rect">
            <a:avLst/>
          </a:prstGeom>
        </p:spPr>
        <p:txBody>
          <a:bodyPr/>
          <a:lstStyle>
            <a:lvl1pPr>
              <a:buClr>
                <a:schemeClr val="tx2">
                  <a:lumMod val="75000"/>
                </a:schemeClr>
              </a:buClr>
              <a:defRPr sz="1800">
                <a:solidFill>
                  <a:schemeClr val="tx1"/>
                </a:solidFill>
                <a:latin typeface=""/>
              </a:defRPr>
            </a:lvl1pPr>
            <a:lvl2pPr>
              <a:buClr>
                <a:schemeClr val="accent5"/>
              </a:buClr>
              <a:defRPr sz="2000">
                <a:solidFill>
                  <a:schemeClr val="tx1"/>
                </a:solidFill>
                <a:latin typeface=""/>
              </a:defRPr>
            </a:lvl2pPr>
            <a:lvl3pPr>
              <a:buClr>
                <a:srgbClr val="71AA3F"/>
              </a:buClr>
              <a:defRPr sz="1800">
                <a:solidFill>
                  <a:schemeClr val="tx1"/>
                </a:solidFill>
                <a:latin typeface=""/>
              </a:defRPr>
            </a:lvl3pPr>
            <a:lvl4pPr>
              <a:buClr>
                <a:schemeClr val="tx2">
                  <a:lumMod val="75000"/>
                </a:schemeClr>
              </a:buClr>
              <a:defRPr sz="1600">
                <a:solidFill>
                  <a:schemeClr val="tx1"/>
                </a:solidFill>
                <a:latin typeface=""/>
              </a:defRPr>
            </a:lvl4pPr>
            <a:lvl5pPr>
              <a:buClr>
                <a:schemeClr val="tx2">
                  <a:lumMod val="75000"/>
                </a:schemeClr>
              </a:buClr>
              <a:defRPr sz="1600">
                <a:solidFill>
                  <a:schemeClr val="tx1"/>
                </a:solidFill>
                <a:latin typeface=""/>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14"/>
          </p:nvPr>
        </p:nvSpPr>
        <p:spPr>
          <a:xfrm>
            <a:off x="4673298" y="1606192"/>
            <a:ext cx="3943207" cy="3030857"/>
          </a:xfrm>
          <a:prstGeom prst="rect">
            <a:avLst/>
          </a:prstGeom>
        </p:spPr>
        <p:txBody>
          <a:bodyPr/>
          <a:lstStyle>
            <a:lvl1pPr>
              <a:buClr>
                <a:schemeClr val="tx2">
                  <a:lumMod val="75000"/>
                </a:schemeClr>
              </a:buClr>
              <a:defRPr sz="1800">
                <a:solidFill>
                  <a:schemeClr val="tx1"/>
                </a:solidFill>
                <a:latin typeface=""/>
              </a:defRPr>
            </a:lvl1pPr>
            <a:lvl2pPr>
              <a:buClr>
                <a:schemeClr val="accent5"/>
              </a:buClr>
              <a:defRPr sz="2000">
                <a:solidFill>
                  <a:schemeClr val="tx1"/>
                </a:solidFill>
                <a:latin typeface=""/>
              </a:defRPr>
            </a:lvl2pPr>
            <a:lvl3pPr>
              <a:buClr>
                <a:srgbClr val="71AA3F"/>
              </a:buClr>
              <a:defRPr sz="1800">
                <a:solidFill>
                  <a:schemeClr val="tx1"/>
                </a:solidFill>
                <a:latin typeface=""/>
              </a:defRPr>
            </a:lvl3pPr>
            <a:lvl4pPr>
              <a:buClr>
                <a:schemeClr val="tx2">
                  <a:lumMod val="75000"/>
                </a:schemeClr>
              </a:buClr>
              <a:defRPr sz="1600">
                <a:solidFill>
                  <a:schemeClr val="tx1"/>
                </a:solidFill>
                <a:latin typeface=""/>
              </a:defRPr>
            </a:lvl4pPr>
            <a:lvl5pPr>
              <a:buClr>
                <a:schemeClr val="tx2">
                  <a:lumMod val="75000"/>
                </a:schemeClr>
              </a:buClr>
              <a:defRPr sz="1600">
                <a:solidFill>
                  <a:schemeClr val="tx1"/>
                </a:solidFill>
                <a:latin typeface=""/>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62448" y="1073037"/>
            <a:ext cx="8154056" cy="491189"/>
          </a:xfrm>
          <a:prstGeom prst="rect">
            <a:avLst/>
          </a:prstGeom>
        </p:spPr>
        <p:txBody>
          <a:bodyPr anchor="b" anchorCtr="0">
            <a:normAutofit/>
          </a:bodyPr>
          <a:lstStyle>
            <a:lvl1pPr>
              <a:defRPr sz="2400" b="1" i="0">
                <a:solidFill>
                  <a:srgbClr val="143285"/>
                </a:solidFill>
              </a:defRPr>
            </a:lvl1pPr>
          </a:lstStyle>
          <a:p>
            <a:r>
              <a:rPr lang="en-US" dirty="0"/>
              <a:t>Headline</a:t>
            </a:r>
          </a:p>
        </p:txBody>
      </p:sp>
    </p:spTree>
    <p:extLst>
      <p:ext uri="{BB962C8B-B14F-4D97-AF65-F5344CB8AC3E}">
        <p14:creationId xmlns:p14="http://schemas.microsoft.com/office/powerpoint/2010/main" val="210659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94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457200" rtl="0" eaLnBrk="1" latinLnBrk="0" hangingPunct="1">
        <a:spcBef>
          <a:spcPct val="0"/>
        </a:spcBef>
        <a:buNone/>
        <a:defRPr sz="4400" b="0" i="1"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oo.gl/ivkKz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goo.gl/B6Rmt4" TargetMode="Externa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4.xml"/><Relationship Id="rId1" Type="http://schemas.openxmlformats.org/officeDocument/2006/relationships/slideLayout" Target="../slideLayouts/slideLayout2.xml"/><Relationship Id="rId5" Type="http://schemas.openxmlformats.org/officeDocument/2006/relationships/customXml" Target="../ink/ink6.xml"/><Relationship Id="rId4" Type="http://schemas.openxmlformats.org/officeDocument/2006/relationships/customXml" Target="../ink/ink5.xml"/></Relationships>
</file>

<file path=ppt/slides/_rels/slide15.xml.rels><?xml version="1.0" encoding="UTF-8" standalone="yes"?>
<Relationships xmlns="http://schemas.openxmlformats.org/package/2006/relationships"><Relationship Id="rId3" Type="http://schemas.openxmlformats.org/officeDocument/2006/relationships/hyperlink" Target="http://www.baller.com/" TargetMode="External"/><Relationship Id="rId2" Type="http://schemas.openxmlformats.org/officeDocument/2006/relationships/hyperlink" Target="mailto:jim@baller.com" TargetMode="Externa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bit.ly/P4G7P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ml.org/p/EconomicDevelopmentHandbook2015_TML.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Jim Baller</a:t>
            </a:r>
          </a:p>
          <a:p>
            <a:r>
              <a:rPr lang="en-US" dirty="0"/>
              <a:t>Baller Stokes &amp; Lide, PC</a:t>
            </a:r>
          </a:p>
          <a:p>
            <a:r>
              <a:rPr lang="en-US" dirty="0"/>
              <a:t>Jim@Baller.com</a:t>
            </a:r>
          </a:p>
        </p:txBody>
      </p:sp>
      <p:sp>
        <p:nvSpPr>
          <p:cNvPr id="4" name="Title 3"/>
          <p:cNvSpPr>
            <a:spLocks noGrp="1"/>
          </p:cNvSpPr>
          <p:nvPr>
            <p:ph type="ctrTitle"/>
          </p:nvPr>
        </p:nvSpPr>
        <p:spPr>
          <a:xfrm>
            <a:off x="581549" y="2796702"/>
            <a:ext cx="8101849" cy="702449"/>
          </a:xfrm>
        </p:spPr>
        <p:txBody>
          <a:bodyPr>
            <a:noAutofit/>
          </a:bodyPr>
          <a:lstStyle/>
          <a:p>
            <a:r>
              <a:rPr lang="en-US" sz="3200" dirty="0"/>
              <a:t>Economic Development: </a:t>
            </a:r>
            <a:br>
              <a:rPr lang="en-US" sz="3200" dirty="0"/>
            </a:br>
            <a:r>
              <a:rPr lang="en-US" sz="3200" dirty="0"/>
              <a:t>The Killer App For Local Fiber Networks</a:t>
            </a:r>
          </a:p>
        </p:txBody>
      </p:sp>
    </p:spTree>
    <p:extLst>
      <p:ext uri="{BB962C8B-B14F-4D97-AF65-F5344CB8AC3E}">
        <p14:creationId xmlns:p14="http://schemas.microsoft.com/office/powerpoint/2010/main" val="203384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16" y="700383"/>
            <a:ext cx="7857839" cy="491189"/>
          </a:xfrm>
        </p:spPr>
        <p:txBody>
          <a:bodyPr/>
          <a:lstStyle/>
          <a:p>
            <a:pPr lvl="0"/>
            <a:r>
              <a:rPr lang="en-US" sz="2400" b="1" i="0" kern="1200" dirty="0">
                <a:solidFill>
                  <a:srgbClr val="143285"/>
                </a:solidFill>
                <a:effectLst/>
                <a:latin typeface="Arial"/>
                <a:ea typeface="+mj-ea"/>
                <a:cs typeface="+mj-cs"/>
              </a:rPr>
              <a:t>What Have We Learned So Far? (continued)</a:t>
            </a:r>
          </a:p>
        </p:txBody>
      </p:sp>
      <p:sp>
        <p:nvSpPr>
          <p:cNvPr id="3" name="Content Placeholder 2"/>
          <p:cNvSpPr>
            <a:spLocks noGrp="1"/>
          </p:cNvSpPr>
          <p:nvPr>
            <p:ph sz="half" idx="13"/>
          </p:nvPr>
        </p:nvSpPr>
        <p:spPr>
          <a:xfrm>
            <a:off x="708832" y="1146490"/>
            <a:ext cx="8573684" cy="3081840"/>
          </a:xfrm>
        </p:spPr>
        <p:txBody>
          <a:bodyPr/>
          <a:lstStyle/>
          <a:p>
            <a:pPr>
              <a:spcBef>
                <a:spcPts val="0"/>
              </a:spcBef>
              <a:spcAft>
                <a:spcPts val="600"/>
              </a:spcAft>
            </a:pPr>
            <a:r>
              <a:rPr lang="en-US" sz="2200" dirty="0">
                <a:solidFill>
                  <a:srgbClr val="172140"/>
                </a:solidFill>
                <a:ea typeface="ＭＳ Ｐゴシック" charset="-128"/>
                <a:cs typeface="ＭＳ Ｐゴシック" charset="-128"/>
              </a:rPr>
              <a:t>Recent RVA study of impact of FTTH on local economies</a:t>
            </a:r>
          </a:p>
          <a:p>
            <a:pPr>
              <a:spcBef>
                <a:spcPts val="0"/>
              </a:spcBef>
              <a:spcAft>
                <a:spcPts val="600"/>
              </a:spcAft>
            </a:pPr>
            <a:r>
              <a:rPr lang="en-US" sz="2200" dirty="0">
                <a:solidFill>
                  <a:srgbClr val="172140"/>
                </a:solidFill>
                <a:ea typeface="ＭＳ Ｐゴシック" charset="-128"/>
                <a:cs typeface="ＭＳ Ｐゴシック" charset="-128"/>
              </a:rPr>
              <a:t>Compared metro areas that have more than 60% FTTH with metro areas that have less than 25% FTTH</a:t>
            </a:r>
          </a:p>
          <a:p>
            <a:pPr>
              <a:spcBef>
                <a:spcPts val="0"/>
              </a:spcBef>
              <a:spcAft>
                <a:spcPts val="600"/>
              </a:spcAft>
            </a:pPr>
            <a:r>
              <a:rPr lang="en-US" sz="2200" dirty="0">
                <a:solidFill>
                  <a:srgbClr val="172140"/>
                </a:solidFill>
                <a:ea typeface="ＭＳ Ｐゴシック" charset="-128"/>
                <a:cs typeface="ＭＳ Ｐゴシック" charset="-128"/>
              </a:rPr>
              <a:t>Results:</a:t>
            </a:r>
          </a:p>
          <a:p>
            <a:pPr lvl="1">
              <a:spcBef>
                <a:spcPts val="0"/>
              </a:spcBef>
              <a:spcAft>
                <a:spcPts val="600"/>
              </a:spcAft>
            </a:pPr>
            <a:r>
              <a:rPr lang="en-US" sz="2200" dirty="0"/>
              <a:t>10-year impact on jobs: 72% better for FTTH cities</a:t>
            </a:r>
          </a:p>
          <a:p>
            <a:pPr lvl="1">
              <a:spcBef>
                <a:spcPts val="0"/>
              </a:spcBef>
              <a:spcAft>
                <a:spcPts val="600"/>
              </a:spcAft>
            </a:pPr>
            <a:r>
              <a:rPr lang="en-US" sz="2200" dirty="0"/>
              <a:t>10-year impact on gross metropolitan product: 64% better </a:t>
            </a:r>
            <a:br>
              <a:rPr lang="en-US" sz="2200" dirty="0"/>
            </a:br>
            <a:r>
              <a:rPr lang="en-US" sz="2200" dirty="0"/>
              <a:t>for FTTH cities</a:t>
            </a:r>
          </a:p>
          <a:p>
            <a:pPr lvl="1">
              <a:spcBef>
                <a:spcPts val="0"/>
              </a:spcBef>
              <a:spcAft>
                <a:spcPts val="600"/>
              </a:spcAft>
            </a:pPr>
            <a:r>
              <a:rPr lang="en-US" sz="2200" dirty="0"/>
              <a:t>10-year impact on business formation: 46% better for </a:t>
            </a:r>
            <a:br>
              <a:rPr lang="en-US" sz="2200" dirty="0"/>
            </a:br>
            <a:r>
              <a:rPr lang="en-US" sz="2200" dirty="0"/>
              <a:t>FTTH cities </a:t>
            </a:r>
          </a:p>
        </p:txBody>
      </p:sp>
    </p:spTree>
    <p:extLst>
      <p:ext uri="{BB962C8B-B14F-4D97-AF65-F5344CB8AC3E}">
        <p14:creationId xmlns:p14="http://schemas.microsoft.com/office/powerpoint/2010/main" val="410012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16" y="700383"/>
            <a:ext cx="7857839" cy="491189"/>
          </a:xfrm>
        </p:spPr>
        <p:txBody>
          <a:bodyPr/>
          <a:lstStyle/>
          <a:p>
            <a:pPr lvl="0"/>
            <a:r>
              <a:rPr lang="en-US" sz="2400" b="1" i="0" kern="1200" dirty="0">
                <a:solidFill>
                  <a:srgbClr val="143285"/>
                </a:solidFill>
                <a:effectLst/>
                <a:latin typeface="Arial"/>
                <a:ea typeface="+mj-ea"/>
                <a:cs typeface="+mj-cs"/>
              </a:rPr>
              <a:t>What Have We Learned So Far? (continued)</a:t>
            </a:r>
          </a:p>
        </p:txBody>
      </p:sp>
      <p:sp>
        <p:nvSpPr>
          <p:cNvPr id="3" name="Content Placeholder 2"/>
          <p:cNvSpPr>
            <a:spLocks noGrp="1"/>
          </p:cNvSpPr>
          <p:nvPr>
            <p:ph sz="half" idx="13"/>
          </p:nvPr>
        </p:nvSpPr>
        <p:spPr>
          <a:xfrm>
            <a:off x="708832" y="1146490"/>
            <a:ext cx="8573684" cy="3081840"/>
          </a:xfrm>
        </p:spPr>
        <p:txBody>
          <a:bodyPr/>
          <a:lstStyle/>
          <a:p>
            <a:pPr>
              <a:spcBef>
                <a:spcPts val="0"/>
              </a:spcBef>
              <a:spcAft>
                <a:spcPts val="600"/>
              </a:spcAft>
            </a:pPr>
            <a:r>
              <a:rPr lang="en-US" sz="2200" dirty="0">
                <a:solidFill>
                  <a:srgbClr val="172140"/>
                </a:solidFill>
                <a:ea typeface="ＭＳ Ｐゴシック" charset="-128"/>
                <a:cs typeface="ＭＳ Ｐゴシック" charset="-128"/>
              </a:rPr>
              <a:t>Dr. Bento Lobo’s studies of economic impacts of Chattanooga’s fiber network in Hamilton County, Tennessee</a:t>
            </a:r>
          </a:p>
          <a:p>
            <a:pPr>
              <a:spcBef>
                <a:spcPts val="0"/>
              </a:spcBef>
              <a:spcAft>
                <a:spcPts val="600"/>
              </a:spcAft>
            </a:pPr>
            <a:r>
              <a:rPr lang="en-US" sz="2200" dirty="0">
                <a:solidFill>
                  <a:srgbClr val="172140"/>
                </a:solidFill>
                <a:ea typeface="ＭＳ Ｐゴシック" charset="-128"/>
                <a:cs typeface="ＭＳ Ｐゴシック" charset="-128"/>
              </a:rPr>
              <a:t>Estimated household, community, business, and utility benefits (e.g., lower communications service bills (incl. from competitors), new investments and jobs, telehealth, telecommuting, increase in venture capital, publicity for community, business efficiency gains, disaster recovery, etc.)</a:t>
            </a:r>
          </a:p>
          <a:p>
            <a:pPr>
              <a:spcBef>
                <a:spcPts val="0"/>
              </a:spcBef>
              <a:spcAft>
                <a:spcPts val="600"/>
              </a:spcAft>
            </a:pPr>
            <a:r>
              <a:rPr lang="en-US" sz="2200" dirty="0">
                <a:solidFill>
                  <a:srgbClr val="172140"/>
                </a:solidFill>
                <a:ea typeface="ＭＳ Ｐゴシック" charset="-128"/>
                <a:cs typeface="ＭＳ Ｐゴシック" charset="-128"/>
              </a:rPr>
              <a:t>Results: On investment of $195 million, created 2,800-5,200 jobs and $865 million - $1.321 billion in economic benefits </a:t>
            </a:r>
            <a:endParaRPr lang="en-US" sz="2200" dirty="0"/>
          </a:p>
        </p:txBody>
      </p:sp>
    </p:spTree>
    <p:extLst>
      <p:ext uri="{BB962C8B-B14F-4D97-AF65-F5344CB8AC3E}">
        <p14:creationId xmlns:p14="http://schemas.microsoft.com/office/powerpoint/2010/main" val="261374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16" y="700383"/>
            <a:ext cx="7857839" cy="491189"/>
          </a:xfrm>
        </p:spPr>
        <p:txBody>
          <a:bodyPr/>
          <a:lstStyle/>
          <a:p>
            <a:pPr lvl="0"/>
            <a:r>
              <a:rPr lang="en-US" sz="2400" b="1" i="0" kern="1200" dirty="0">
                <a:solidFill>
                  <a:srgbClr val="143285"/>
                </a:solidFill>
                <a:effectLst/>
                <a:latin typeface="Arial"/>
                <a:ea typeface="+mj-ea"/>
                <a:cs typeface="+mj-cs"/>
              </a:rPr>
              <a:t>What Have We Learned So Far? (continued)</a:t>
            </a:r>
          </a:p>
        </p:txBody>
      </p:sp>
      <p:sp>
        <p:nvSpPr>
          <p:cNvPr id="3" name="Content Placeholder 2"/>
          <p:cNvSpPr>
            <a:spLocks noGrp="1"/>
          </p:cNvSpPr>
          <p:nvPr>
            <p:ph sz="half" idx="13"/>
          </p:nvPr>
        </p:nvSpPr>
        <p:spPr>
          <a:xfrm>
            <a:off x="708832" y="1146490"/>
            <a:ext cx="8573684" cy="3081840"/>
          </a:xfrm>
        </p:spPr>
        <p:txBody>
          <a:bodyPr/>
          <a:lstStyle/>
          <a:p>
            <a:pPr>
              <a:spcBef>
                <a:spcPts val="0"/>
              </a:spcBef>
              <a:spcAft>
                <a:spcPts val="1200"/>
              </a:spcAft>
            </a:pPr>
            <a:r>
              <a:rPr lang="en-US" sz="2000" dirty="0" smtClean="0">
                <a:solidFill>
                  <a:srgbClr val="172140"/>
                </a:solidFill>
                <a:ea typeface="ＭＳ Ｐゴシック" charset="-128"/>
                <a:cs typeface="ＭＳ Ｐゴシック" charset="-128"/>
              </a:rPr>
              <a:t>Steve Ross (Broadband Communities) studies of all US Counties for the years 2010 through 2013</a:t>
            </a:r>
          </a:p>
          <a:p>
            <a:pPr>
              <a:spcAft>
                <a:spcPts val="1200"/>
              </a:spcAft>
            </a:pPr>
            <a:r>
              <a:rPr lang="en-US" sz="2000" dirty="0" smtClean="0"/>
              <a:t>Counties in </a:t>
            </a:r>
            <a:r>
              <a:rPr lang="en-US" sz="2000" dirty="0"/>
              <a:t>the bottom half of their state rankings for access to </a:t>
            </a:r>
            <a:r>
              <a:rPr lang="en-US" sz="2000" dirty="0" smtClean="0"/>
              <a:t>25 Mbps </a:t>
            </a:r>
            <a:r>
              <a:rPr lang="en-US" sz="2000" dirty="0"/>
              <a:t>download speeds had a population growth of only </a:t>
            </a:r>
            <a:r>
              <a:rPr lang="en-US" sz="2000" dirty="0" smtClean="0"/>
              <a:t>0.27 percent</a:t>
            </a:r>
          </a:p>
          <a:p>
            <a:pPr>
              <a:spcAft>
                <a:spcPts val="1200"/>
              </a:spcAft>
            </a:pPr>
            <a:r>
              <a:rPr lang="en-US" sz="2000" dirty="0" smtClean="0"/>
              <a:t>The </a:t>
            </a:r>
            <a:r>
              <a:rPr lang="en-US" sz="2000" dirty="0"/>
              <a:t>top </a:t>
            </a:r>
            <a:r>
              <a:rPr lang="en-US" sz="2000" dirty="0" smtClean="0"/>
              <a:t>half enjoyed </a:t>
            </a:r>
            <a:r>
              <a:rPr lang="en-US" sz="2000" dirty="0"/>
              <a:t>growth of 2.79 percent – more than 10 times </a:t>
            </a:r>
            <a:r>
              <a:rPr lang="en-US" sz="2000" dirty="0" smtClean="0"/>
              <a:t>greater</a:t>
            </a:r>
          </a:p>
          <a:p>
            <a:pPr>
              <a:spcAft>
                <a:spcPts val="1200"/>
              </a:spcAft>
            </a:pPr>
            <a:r>
              <a:rPr lang="en-US" sz="2000" dirty="0" smtClean="0"/>
              <a:t>Counties </a:t>
            </a:r>
            <a:r>
              <a:rPr lang="en-US" sz="2000" dirty="0"/>
              <a:t>in the bottom half of </a:t>
            </a:r>
            <a:r>
              <a:rPr lang="en-US" sz="2000" dirty="0" smtClean="0"/>
              <a:t>their state </a:t>
            </a:r>
            <a:r>
              <a:rPr lang="en-US" sz="2000" dirty="0"/>
              <a:t>rankings added just 134,390 people, and those in </a:t>
            </a:r>
            <a:r>
              <a:rPr lang="en-US" sz="2000" dirty="0" smtClean="0"/>
              <a:t>the top </a:t>
            </a:r>
            <a:r>
              <a:rPr lang="en-US" sz="2000" dirty="0"/>
              <a:t>half added more than 7.2 million</a:t>
            </a:r>
          </a:p>
          <a:p>
            <a:pPr marL="0" indent="0">
              <a:spcBef>
                <a:spcPts val="0"/>
              </a:spcBef>
              <a:spcAft>
                <a:spcPts val="1200"/>
              </a:spcAft>
              <a:buNone/>
            </a:pPr>
            <a:r>
              <a:rPr lang="en-US" sz="2000" dirty="0" smtClean="0">
                <a:solidFill>
                  <a:srgbClr val="172140"/>
                </a:solidFill>
                <a:ea typeface="ＭＳ Ｐゴシック" charset="-128"/>
                <a:cs typeface="ＭＳ Ｐゴシック" charset="-128"/>
              </a:rPr>
              <a:t>								</a:t>
            </a:r>
            <a:r>
              <a:rPr lang="en-US" sz="2000" dirty="0">
                <a:solidFill>
                  <a:srgbClr val="172140"/>
                </a:solidFill>
                <a:ea typeface="ＭＳ Ｐゴシック" charset="-128"/>
                <a:cs typeface="ＭＳ Ｐゴシック" charset="-128"/>
              </a:rPr>
              <a:t>	</a:t>
            </a:r>
            <a:r>
              <a:rPr lang="en-US" sz="2000" dirty="0">
                <a:solidFill>
                  <a:srgbClr val="172140"/>
                </a:solidFill>
                <a:ea typeface="ＭＳ Ｐゴシック" charset="-128"/>
                <a:cs typeface="ＭＳ Ｐゴシック" charset="-128"/>
                <a:hlinkClick r:id="rId2"/>
              </a:rPr>
              <a:t>https://</a:t>
            </a:r>
            <a:r>
              <a:rPr lang="en-US" sz="2000" dirty="0" smtClean="0">
                <a:solidFill>
                  <a:srgbClr val="172140"/>
                </a:solidFill>
                <a:ea typeface="ＭＳ Ｐゴシック" charset="-128"/>
                <a:cs typeface="ＭＳ Ｐゴシック" charset="-128"/>
                <a:hlinkClick r:id="rId2"/>
              </a:rPr>
              <a:t>goo.gl/ivkKzd</a:t>
            </a:r>
            <a:r>
              <a:rPr lang="en-US" sz="2000" dirty="0" smtClean="0">
                <a:solidFill>
                  <a:srgbClr val="172140"/>
                </a:solidFill>
                <a:ea typeface="ＭＳ Ｐゴシック" charset="-128"/>
                <a:cs typeface="ＭＳ Ｐゴシック" charset="-128"/>
              </a:rPr>
              <a:t> </a:t>
            </a:r>
            <a:endParaRPr lang="en-US" sz="2000" dirty="0" smtClean="0">
              <a:solidFill>
                <a:srgbClr val="172140"/>
              </a:solidFill>
              <a:ea typeface="ＭＳ Ｐゴシック" charset="-128"/>
              <a:cs typeface="ＭＳ Ｐゴシック" charset="-128"/>
            </a:endParaRPr>
          </a:p>
          <a:p>
            <a:pPr>
              <a:spcBef>
                <a:spcPts val="0"/>
              </a:spcBef>
              <a:spcAft>
                <a:spcPts val="600"/>
              </a:spcAft>
            </a:pPr>
            <a:endParaRPr lang="en-US" sz="2200" dirty="0"/>
          </a:p>
        </p:txBody>
      </p:sp>
    </p:spTree>
    <p:extLst>
      <p:ext uri="{BB962C8B-B14F-4D97-AF65-F5344CB8AC3E}">
        <p14:creationId xmlns:p14="http://schemas.microsoft.com/office/powerpoint/2010/main" val="64223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132" y="619949"/>
            <a:ext cx="7857839" cy="491189"/>
          </a:xfrm>
        </p:spPr>
        <p:txBody>
          <a:bodyPr>
            <a:normAutofit/>
          </a:bodyPr>
          <a:lstStyle/>
          <a:p>
            <a:pPr lvl="0"/>
            <a:r>
              <a:rPr lang="en-US" sz="2400" b="1" i="0" kern="1200" dirty="0">
                <a:solidFill>
                  <a:srgbClr val="143285"/>
                </a:solidFill>
                <a:effectLst/>
                <a:latin typeface="Arial"/>
                <a:ea typeface="+mj-ea"/>
                <a:cs typeface="+mj-cs"/>
              </a:rPr>
              <a:t>What Are Successful Communities Doing?</a:t>
            </a:r>
          </a:p>
        </p:txBody>
      </p:sp>
      <p:sp>
        <p:nvSpPr>
          <p:cNvPr id="3" name="Content Placeholder 2"/>
          <p:cNvSpPr>
            <a:spLocks noGrp="1"/>
          </p:cNvSpPr>
          <p:nvPr>
            <p:ph sz="half" idx="13"/>
          </p:nvPr>
        </p:nvSpPr>
        <p:spPr>
          <a:xfrm>
            <a:off x="713065" y="1252323"/>
            <a:ext cx="8573684" cy="3081840"/>
          </a:xfrm>
        </p:spPr>
        <p:txBody>
          <a:bodyPr/>
          <a:lstStyle/>
          <a:p>
            <a:pPr>
              <a:spcBef>
                <a:spcPts val="0"/>
              </a:spcBef>
              <a:spcAft>
                <a:spcPts val="600"/>
              </a:spcAft>
            </a:pPr>
            <a:r>
              <a:rPr lang="en-US" sz="2200" dirty="0">
                <a:solidFill>
                  <a:srgbClr val="172140"/>
                </a:solidFill>
                <a:ea typeface="ＭＳ Ｐゴシック" charset="-128"/>
                <a:cs typeface="ＭＳ Ｐゴシック" charset="-128"/>
              </a:rPr>
              <a:t> See “Killer App” paper for 23 examples (</a:t>
            </a:r>
            <a:r>
              <a:rPr lang="en-US" sz="2200" dirty="0">
                <a:solidFill>
                  <a:srgbClr val="172140"/>
                </a:solidFill>
                <a:ea typeface="ＭＳ Ｐゴシック" charset="-128"/>
                <a:cs typeface="ＭＳ Ｐゴシック" charset="-128"/>
                <a:hlinkClick r:id="rId2"/>
              </a:rPr>
              <a:t>https://goo.gl/B6Rmt4</a:t>
            </a:r>
            <a:r>
              <a:rPr lang="en-US" sz="2200" dirty="0">
                <a:solidFill>
                  <a:srgbClr val="172140"/>
                </a:solidFill>
                <a:ea typeface="ＭＳ Ｐゴシック" charset="-128"/>
                <a:cs typeface="ＭＳ Ｐゴシック" charset="-128"/>
              </a:rPr>
              <a:t>)</a:t>
            </a:r>
          </a:p>
          <a:p>
            <a:pPr lvl="1">
              <a:spcBef>
                <a:spcPts val="0"/>
              </a:spcBef>
              <a:spcAft>
                <a:spcPts val="600"/>
              </a:spcAft>
            </a:pPr>
            <a:r>
              <a:rPr lang="en-US" sz="2200" dirty="0">
                <a:solidFill>
                  <a:srgbClr val="172140"/>
                </a:solidFill>
                <a:ea typeface="ＭＳ Ｐゴシック" charset="-128"/>
              </a:rPr>
              <a:t>Essential: one or more 24/7 local “champions” </a:t>
            </a:r>
          </a:p>
          <a:p>
            <a:pPr lvl="1">
              <a:spcBef>
                <a:spcPts val="0"/>
              </a:spcBef>
              <a:spcAft>
                <a:spcPts val="600"/>
              </a:spcAft>
            </a:pPr>
            <a:r>
              <a:rPr lang="en-US" sz="2200" dirty="0">
                <a:solidFill>
                  <a:srgbClr val="172140"/>
                </a:solidFill>
                <a:ea typeface="ＭＳ Ｐゴシック" charset="-128"/>
              </a:rPr>
              <a:t>Strong, holistic commitment to success of the </a:t>
            </a:r>
            <a:r>
              <a:rPr lang="en-US" sz="2200" b="1" i="1" dirty="0">
                <a:solidFill>
                  <a:srgbClr val="172140"/>
                </a:solidFill>
                <a:ea typeface="ＭＳ Ｐゴシック" charset="-128"/>
              </a:rPr>
              <a:t>community</a:t>
            </a:r>
          </a:p>
          <a:p>
            <a:pPr lvl="1">
              <a:spcBef>
                <a:spcPts val="0"/>
              </a:spcBef>
              <a:spcAft>
                <a:spcPts val="600"/>
              </a:spcAft>
            </a:pPr>
            <a:r>
              <a:rPr lang="en-US" sz="2200" dirty="0">
                <a:solidFill>
                  <a:srgbClr val="172140"/>
                </a:solidFill>
                <a:ea typeface="ＭＳ Ｐゴシック" charset="-128"/>
              </a:rPr>
              <a:t>Extensive and ever expanding knowledge of community </a:t>
            </a:r>
          </a:p>
          <a:p>
            <a:pPr lvl="1">
              <a:spcBef>
                <a:spcPts val="0"/>
              </a:spcBef>
              <a:spcAft>
                <a:spcPts val="600"/>
              </a:spcAft>
            </a:pPr>
            <a:r>
              <a:rPr lang="en-US" sz="2200" dirty="0">
                <a:solidFill>
                  <a:srgbClr val="172140"/>
                </a:solidFill>
                <a:ea typeface="ＭＳ Ｐゴシック" charset="-128"/>
              </a:rPr>
              <a:t>Bold, realistic, and pro-active vision</a:t>
            </a:r>
          </a:p>
          <a:p>
            <a:pPr lvl="1">
              <a:spcBef>
                <a:spcPts val="0"/>
              </a:spcBef>
              <a:spcAft>
                <a:spcPts val="600"/>
              </a:spcAft>
            </a:pPr>
            <a:r>
              <a:rPr lang="en-US" sz="2200" dirty="0">
                <a:solidFill>
                  <a:srgbClr val="172140"/>
                </a:solidFill>
                <a:ea typeface="ＭＳ Ｐゴシック" charset="-128"/>
              </a:rPr>
              <a:t>Extensive research into </a:t>
            </a:r>
            <a:r>
              <a:rPr lang="en-US" sz="2200" u="sng" dirty="0">
                <a:solidFill>
                  <a:srgbClr val="172140"/>
                </a:solidFill>
                <a:ea typeface="ＭＳ Ｐゴシック" charset="-128"/>
              </a:rPr>
              <a:t>everything</a:t>
            </a:r>
            <a:r>
              <a:rPr lang="en-US" sz="2200" dirty="0">
                <a:solidFill>
                  <a:srgbClr val="172140"/>
                </a:solidFill>
                <a:ea typeface="ＭＳ Ｐゴシック" charset="-128"/>
              </a:rPr>
              <a:t> necessary to succeed</a:t>
            </a:r>
          </a:p>
          <a:p>
            <a:pPr lvl="1">
              <a:spcBef>
                <a:spcPts val="0"/>
              </a:spcBef>
              <a:spcAft>
                <a:spcPts val="600"/>
              </a:spcAft>
            </a:pPr>
            <a:r>
              <a:rPr lang="en-US" sz="2200" dirty="0">
                <a:solidFill>
                  <a:srgbClr val="172140"/>
                </a:solidFill>
                <a:ea typeface="ＭＳ Ｐゴシック" charset="-128"/>
              </a:rPr>
              <a:t>Ability to make, articulate, and execute action plans </a:t>
            </a:r>
          </a:p>
          <a:p>
            <a:pPr lvl="1">
              <a:spcBef>
                <a:spcPts val="0"/>
              </a:spcBef>
              <a:spcAft>
                <a:spcPts val="600"/>
              </a:spcAft>
            </a:pPr>
            <a:r>
              <a:rPr lang="en-US" sz="2200" dirty="0">
                <a:solidFill>
                  <a:srgbClr val="172140"/>
                </a:solidFill>
                <a:ea typeface="ＭＳ Ｐゴシック" charset="-128"/>
              </a:rPr>
              <a:t>100% commitment to succeed in face </a:t>
            </a:r>
            <a:r>
              <a:rPr lang="en-US" sz="2200">
                <a:solidFill>
                  <a:srgbClr val="172140"/>
                </a:solidFill>
                <a:ea typeface="ＭＳ Ｐゴシック" charset="-128"/>
              </a:rPr>
              <a:t>of opposition</a:t>
            </a:r>
            <a:endParaRPr lang="en-US" sz="2200" dirty="0">
              <a:solidFill>
                <a:srgbClr val="172140"/>
              </a:solidFill>
              <a:ea typeface="ＭＳ Ｐゴシック" charset="-128"/>
            </a:endParaRPr>
          </a:p>
          <a:p>
            <a:pPr lvl="1">
              <a:spcBef>
                <a:spcPts val="0"/>
              </a:spcBef>
              <a:spcAft>
                <a:spcPts val="600"/>
              </a:spcAft>
            </a:pPr>
            <a:endParaRPr lang="en-US" sz="2200" dirty="0">
              <a:solidFill>
                <a:srgbClr val="172140"/>
              </a:solidFill>
              <a:ea typeface="ＭＳ Ｐゴシック" charset="-128"/>
            </a:endParaRPr>
          </a:p>
          <a:p>
            <a:pPr lvl="1">
              <a:spcBef>
                <a:spcPts val="0"/>
              </a:spcBef>
              <a:spcAft>
                <a:spcPts val="600"/>
              </a:spcAft>
            </a:pPr>
            <a:endParaRPr lang="en-US" sz="2200"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672073" y="2074244"/>
              <a:ext cx="144" cy="15984"/>
            </p14:xfrm>
          </p:contentPart>
        </mc:Choice>
        <mc:Fallback xmlns="">
          <p:pic>
            <p:nvPicPr>
              <p:cNvPr id="4" name="Ink 3"/>
              <p:cNvPicPr/>
              <p:nvPr/>
            </p:nvPicPr>
            <p:blipFill>
              <a:blip r:embed="rId4"/>
              <a:stretch>
                <a:fillRect/>
              </a:stretch>
            </p:blipFill>
            <p:spPr>
              <a:xfrm>
                <a:off x="1667033" y="2064164"/>
                <a:ext cx="10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799081" y="1384196"/>
              <a:ext cx="144" cy="144"/>
            </p14:xfrm>
          </p:contentPart>
        </mc:Choice>
        <mc:Fallback xmlns="">
          <p:pic>
            <p:nvPicPr>
              <p:cNvPr id="5" name="Ink 4"/>
              <p:cNvPicPr/>
              <p:nvPr/>
            </p:nvPicPr>
            <p:blipFill/>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1854089" y="1456196"/>
              <a:ext cx="144" cy="144"/>
            </p14:xfrm>
          </p:contentPart>
        </mc:Choice>
        <mc:Fallback xmlns="">
          <p:pic>
            <p:nvPicPr>
              <p:cNvPr id="6" name="Ink 5"/>
              <p:cNvPicPr/>
              <p:nvPr/>
            </p:nvPicPr>
            <p:blipFill/>
            <p:spPr/>
          </p:pic>
        </mc:Fallback>
      </mc:AlternateContent>
    </p:spTree>
    <p:extLst>
      <p:ext uri="{BB962C8B-B14F-4D97-AF65-F5344CB8AC3E}">
        <p14:creationId xmlns:p14="http://schemas.microsoft.com/office/powerpoint/2010/main" val="359509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132" y="619949"/>
            <a:ext cx="7857839" cy="491189"/>
          </a:xfrm>
        </p:spPr>
        <p:txBody>
          <a:bodyPr>
            <a:normAutofit/>
          </a:bodyPr>
          <a:lstStyle/>
          <a:p>
            <a:pPr lvl="0"/>
            <a:r>
              <a:rPr lang="en-US" sz="2400" b="1" i="0" kern="1200" dirty="0">
                <a:solidFill>
                  <a:srgbClr val="143285"/>
                </a:solidFill>
                <a:effectLst/>
                <a:latin typeface="Arial"/>
                <a:ea typeface="+mj-ea"/>
                <a:cs typeface="+mj-cs"/>
              </a:rPr>
              <a:t>What’s Next?  The Future of Work</a:t>
            </a:r>
          </a:p>
        </p:txBody>
      </p:sp>
      <p:sp>
        <p:nvSpPr>
          <p:cNvPr id="3" name="Content Placeholder 2"/>
          <p:cNvSpPr>
            <a:spLocks noGrp="1"/>
          </p:cNvSpPr>
          <p:nvPr>
            <p:ph sz="half" idx="13"/>
          </p:nvPr>
        </p:nvSpPr>
        <p:spPr>
          <a:xfrm>
            <a:off x="713065" y="1252323"/>
            <a:ext cx="8573684" cy="3081840"/>
          </a:xfrm>
        </p:spPr>
        <p:txBody>
          <a:bodyPr/>
          <a:lstStyle/>
          <a:p>
            <a:pPr>
              <a:spcBef>
                <a:spcPts val="0"/>
              </a:spcBef>
              <a:spcAft>
                <a:spcPts val="600"/>
              </a:spcAft>
            </a:pPr>
            <a:r>
              <a:rPr lang="en-US" sz="2200" dirty="0">
                <a:solidFill>
                  <a:srgbClr val="172140"/>
                </a:solidFill>
                <a:ea typeface="ＭＳ Ｐゴシック" charset="-128"/>
                <a:cs typeface="ＭＳ Ｐゴシック" charset="-128"/>
              </a:rPr>
              <a:t>Some forms of economic development are better than others</a:t>
            </a:r>
          </a:p>
          <a:p>
            <a:pPr>
              <a:spcBef>
                <a:spcPts val="0"/>
              </a:spcBef>
              <a:spcAft>
                <a:spcPts val="600"/>
              </a:spcAft>
            </a:pPr>
            <a:r>
              <a:rPr lang="en-US" sz="2200">
                <a:solidFill>
                  <a:srgbClr val="172140"/>
                </a:solidFill>
                <a:ea typeface="ＭＳ Ｐゴシック" charset="-128"/>
                <a:cs typeface="ＭＳ Ｐゴシック" charset="-128"/>
              </a:rPr>
              <a:t>Best ones </a:t>
            </a:r>
            <a:r>
              <a:rPr lang="en-US" sz="2200" dirty="0">
                <a:solidFill>
                  <a:srgbClr val="172140"/>
                </a:solidFill>
                <a:ea typeface="ＭＳ Ｐゴシック" charset="-128"/>
                <a:cs typeface="ＭＳ Ｐゴシック" charset="-128"/>
              </a:rPr>
              <a:t>create work opportunities that enable residents to earn a decent living and feel fulfilled </a:t>
            </a:r>
          </a:p>
          <a:p>
            <a:pPr>
              <a:spcBef>
                <a:spcPts val="0"/>
              </a:spcBef>
              <a:spcAft>
                <a:spcPts val="600"/>
              </a:spcAft>
            </a:pPr>
            <a:r>
              <a:rPr lang="en-US" sz="2200" dirty="0">
                <a:solidFill>
                  <a:srgbClr val="172140"/>
                </a:solidFill>
                <a:ea typeface="ＭＳ Ｐゴシック" charset="-128"/>
                <a:cs typeface="ＭＳ Ｐゴシック" charset="-128"/>
              </a:rPr>
              <a:t>We’re now in the “Age of Accelerations” – especially given </a:t>
            </a:r>
            <a:br>
              <a:rPr lang="en-US" sz="2200" dirty="0">
                <a:solidFill>
                  <a:srgbClr val="172140"/>
                </a:solidFill>
                <a:ea typeface="ＭＳ Ｐゴシック" charset="-128"/>
                <a:cs typeface="ＭＳ Ｐゴシック" charset="-128"/>
              </a:rPr>
            </a:br>
            <a:r>
              <a:rPr lang="en-US" sz="2200" dirty="0">
                <a:solidFill>
                  <a:srgbClr val="172140"/>
                </a:solidFill>
                <a:ea typeface="ＭＳ Ｐゴシック" charset="-128"/>
                <a:cs typeface="ＭＳ Ｐゴシック" charset="-128"/>
              </a:rPr>
              <a:t>job-threatening artificial intelligence, robotics, and globalization</a:t>
            </a:r>
          </a:p>
          <a:p>
            <a:pPr>
              <a:spcBef>
                <a:spcPts val="0"/>
              </a:spcBef>
              <a:spcAft>
                <a:spcPts val="600"/>
              </a:spcAft>
            </a:pPr>
            <a:r>
              <a:rPr lang="en-US" sz="2200" dirty="0">
                <a:solidFill>
                  <a:srgbClr val="172140"/>
                </a:solidFill>
                <a:ea typeface="ＭＳ Ｐゴシック" charset="-128"/>
              </a:rPr>
              <a:t>How will adaptive communities deal with this?</a:t>
            </a:r>
          </a:p>
          <a:p>
            <a:pPr lvl="1">
              <a:spcBef>
                <a:spcPts val="0"/>
              </a:spcBef>
              <a:spcAft>
                <a:spcPts val="600"/>
              </a:spcAft>
            </a:pPr>
            <a:endParaRPr lang="en-US" sz="2200"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672073" y="2074244"/>
              <a:ext cx="144" cy="15984"/>
            </p14:xfrm>
          </p:contentPart>
        </mc:Choice>
        <mc:Fallback xmlns="">
          <p:pic>
            <p:nvPicPr>
              <p:cNvPr id="4" name="Ink 3"/>
              <p:cNvPicPr/>
              <p:nvPr/>
            </p:nvPicPr>
            <p:blipFill>
              <a:blip r:embed="rId3"/>
              <a:stretch>
                <a:fillRect/>
              </a:stretch>
            </p:blipFill>
            <p:spPr>
              <a:xfrm>
                <a:off x="1667033" y="2064164"/>
                <a:ext cx="10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799081" y="1384196"/>
              <a:ext cx="144" cy="144"/>
            </p14:xfrm>
          </p:contentPart>
        </mc:Choice>
        <mc:Fallback xmlns="">
          <p:pic>
            <p:nvPicPr>
              <p:cNvPr id="5" name="Ink 4"/>
              <p:cNvPicPr/>
              <p:nvPr/>
            </p:nvPicPr>
            <p:blipFill/>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854089" y="1456196"/>
              <a:ext cx="144" cy="144"/>
            </p14:xfrm>
          </p:contentPart>
        </mc:Choice>
        <mc:Fallback xmlns="">
          <p:pic>
            <p:nvPicPr>
              <p:cNvPr id="6" name="Ink 5"/>
              <p:cNvPicPr/>
              <p:nvPr/>
            </p:nvPicPr>
            <p:blipFill/>
            <p:spPr/>
          </p:pic>
        </mc:Fallback>
      </mc:AlternateContent>
    </p:spTree>
    <p:extLst>
      <p:ext uri="{BB962C8B-B14F-4D97-AF65-F5344CB8AC3E}">
        <p14:creationId xmlns:p14="http://schemas.microsoft.com/office/powerpoint/2010/main" val="98484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4"/>
          </p:nvPr>
        </p:nvSpPr>
        <p:spPr>
          <a:xfrm>
            <a:off x="4499731" y="1545185"/>
            <a:ext cx="3943207" cy="3030857"/>
          </a:xfrm>
        </p:spPr>
        <p:txBody>
          <a:bodyPr/>
          <a:lstStyle/>
          <a:p>
            <a:pPr marL="0" indent="0">
              <a:buNone/>
            </a:pPr>
            <a:endParaRPr lang="en-US" dirty="0"/>
          </a:p>
          <a:p>
            <a:pPr marL="0" indent="0">
              <a:buNone/>
            </a:pPr>
            <a:r>
              <a:rPr lang="en-US" dirty="0"/>
              <a:t>Jim Baller</a:t>
            </a:r>
            <a:br>
              <a:rPr lang="en-US" dirty="0"/>
            </a:br>
            <a:r>
              <a:rPr lang="en-US" dirty="0" err="1"/>
              <a:t>Baller</a:t>
            </a:r>
            <a:r>
              <a:rPr lang="en-US" dirty="0"/>
              <a:t> Stokes &amp; Lide, PC</a:t>
            </a:r>
          </a:p>
          <a:p>
            <a:pPr marL="0" indent="0">
              <a:buNone/>
            </a:pPr>
            <a:r>
              <a:rPr lang="en-US" dirty="0"/>
              <a:t>(202) 833-1144</a:t>
            </a:r>
          </a:p>
          <a:p>
            <a:pPr marL="0" indent="0">
              <a:buNone/>
            </a:pPr>
            <a:r>
              <a:rPr lang="en-US" dirty="0">
                <a:hlinkClick r:id="rId2"/>
              </a:rPr>
              <a:t>jim@baller.com</a:t>
            </a:r>
            <a:endParaRPr lang="en-US" dirty="0"/>
          </a:p>
          <a:p>
            <a:pPr marL="0" indent="0">
              <a:buNone/>
            </a:pPr>
            <a:r>
              <a:rPr lang="en-US" dirty="0">
                <a:hlinkClick r:id="rId3"/>
              </a:rPr>
              <a:t>www.Baller.com</a:t>
            </a:r>
            <a:r>
              <a:rPr lang="en-US" dirty="0"/>
              <a:t> </a:t>
            </a:r>
          </a:p>
          <a:p>
            <a:pPr marL="0" indent="0">
              <a:buNone/>
            </a:pPr>
            <a:endParaRPr lang="en-US" dirty="0"/>
          </a:p>
        </p:txBody>
      </p:sp>
      <p:sp>
        <p:nvSpPr>
          <p:cNvPr id="4" name="Title 3"/>
          <p:cNvSpPr>
            <a:spLocks noGrp="1"/>
          </p:cNvSpPr>
          <p:nvPr>
            <p:ph type="title"/>
          </p:nvPr>
        </p:nvSpPr>
        <p:spPr>
          <a:xfrm>
            <a:off x="462448" y="827442"/>
            <a:ext cx="8154056" cy="491189"/>
          </a:xfrm>
        </p:spPr>
        <p:txBody>
          <a:bodyPr/>
          <a:lstStyle/>
          <a:p>
            <a:pPr algn="ctr"/>
            <a:r>
              <a:rPr lang="en-US" dirty="0"/>
              <a:t>Questions?</a:t>
            </a:r>
          </a:p>
        </p:txBody>
      </p:sp>
      <p:pic>
        <p:nvPicPr>
          <p:cNvPr id="5" name="Picture 3" descr="Rubik"/>
          <p:cNvPicPr>
            <a:picLocks noGrp="1" noChangeAspect="1" noChangeArrowheads="1"/>
          </p:cNvPicPr>
          <p:nvPr>
            <p:ph sz="half" idx="13"/>
          </p:nvPr>
        </p:nvPicPr>
        <p:blipFill>
          <a:blip r:embed="rId4">
            <a:extLst>
              <a:ext uri="{28A0092B-C50C-407E-A947-70E740481C1C}">
                <a14:useLocalDpi xmlns:a14="http://schemas.microsoft.com/office/drawing/2010/main" val="0"/>
              </a:ext>
            </a:extLst>
          </a:blip>
          <a:srcRect/>
          <a:stretch>
            <a:fillRect/>
          </a:stretch>
        </p:blipFill>
        <p:spPr bwMode="auto">
          <a:xfrm>
            <a:off x="1815835" y="1545185"/>
            <a:ext cx="2248164" cy="224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81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half" idx="13"/>
          </p:nvPr>
        </p:nvSpPr>
        <p:spPr/>
        <p:txBody>
          <a:bodyPr/>
          <a:lstStyle/>
          <a:p>
            <a:pPr>
              <a:spcBef>
                <a:spcPts val="0"/>
              </a:spcBef>
              <a:spcAft>
                <a:spcPts val="600"/>
              </a:spcAft>
            </a:pPr>
            <a:r>
              <a:rPr lang="en-US" sz="2200" dirty="0">
                <a:solidFill>
                  <a:srgbClr val="172140"/>
                </a:solidFill>
                <a:ea typeface="ＭＳ Ｐゴシック" charset="-128"/>
                <a:cs typeface="ＭＳ Ｐゴシック" charset="-128"/>
              </a:rPr>
              <a:t> What is a “Killer App”?</a:t>
            </a:r>
          </a:p>
          <a:p>
            <a:pPr>
              <a:spcBef>
                <a:spcPts val="0"/>
              </a:spcBef>
              <a:spcAft>
                <a:spcPts val="600"/>
              </a:spcAft>
            </a:pPr>
            <a:r>
              <a:rPr lang="en-US" sz="2200" dirty="0">
                <a:solidFill>
                  <a:srgbClr val="172140"/>
                </a:solidFill>
                <a:ea typeface="ＭＳ Ｐゴシック" charset="-128"/>
                <a:cs typeface="ＭＳ Ｐゴシック" charset="-128"/>
              </a:rPr>
              <a:t> What is “Economic Development”?</a:t>
            </a:r>
          </a:p>
          <a:p>
            <a:pPr marL="457200" indent="-457200">
              <a:spcBef>
                <a:spcPts val="0"/>
              </a:spcBef>
              <a:spcAft>
                <a:spcPts val="600"/>
              </a:spcAft>
            </a:pPr>
            <a:r>
              <a:rPr lang="en-US" sz="2200" dirty="0">
                <a:solidFill>
                  <a:srgbClr val="172140"/>
                </a:solidFill>
                <a:ea typeface="ＭＳ Ｐゴシック" charset="-128"/>
                <a:cs typeface="ＭＳ Ｐゴシック" charset="-128"/>
              </a:rPr>
              <a:t>What Have We Learned About Broadband and </a:t>
            </a:r>
            <a:br>
              <a:rPr lang="en-US" sz="2200" dirty="0">
                <a:solidFill>
                  <a:srgbClr val="172140"/>
                </a:solidFill>
                <a:ea typeface="ＭＳ Ｐゴシック" charset="-128"/>
                <a:cs typeface="ＭＳ Ｐゴシック" charset="-128"/>
              </a:rPr>
            </a:br>
            <a:r>
              <a:rPr lang="en-US" sz="2200" dirty="0">
                <a:solidFill>
                  <a:srgbClr val="172140"/>
                </a:solidFill>
                <a:ea typeface="ＭＳ Ｐゴシック" charset="-128"/>
                <a:cs typeface="ＭＳ Ｐゴシック" charset="-128"/>
              </a:rPr>
              <a:t>Economic Development?</a:t>
            </a:r>
          </a:p>
          <a:p>
            <a:pPr>
              <a:spcBef>
                <a:spcPts val="0"/>
              </a:spcBef>
              <a:spcAft>
                <a:spcPts val="600"/>
              </a:spcAft>
            </a:pPr>
            <a:r>
              <a:rPr lang="en-US" sz="2200" dirty="0">
                <a:solidFill>
                  <a:srgbClr val="172140"/>
                </a:solidFill>
                <a:ea typeface="ＭＳ Ｐゴシック" charset="-128"/>
                <a:cs typeface="ＭＳ Ｐゴシック" charset="-128"/>
              </a:rPr>
              <a:t> What Are Successful Communities Doing?</a:t>
            </a:r>
          </a:p>
          <a:p>
            <a:pPr>
              <a:spcBef>
                <a:spcPts val="0"/>
              </a:spcBef>
              <a:spcAft>
                <a:spcPts val="600"/>
              </a:spcAft>
            </a:pPr>
            <a:r>
              <a:rPr lang="en-US" sz="2200" dirty="0">
                <a:solidFill>
                  <a:srgbClr val="172140"/>
                </a:solidFill>
                <a:ea typeface="ＭＳ Ｐゴシック" charset="-128"/>
                <a:cs typeface="ＭＳ Ｐゴシック" charset="-128"/>
              </a:rPr>
              <a:t> What’s Next? The Future of Work</a:t>
            </a:r>
            <a:endParaRPr lang="en-US" dirty="0"/>
          </a:p>
        </p:txBody>
      </p:sp>
    </p:spTree>
    <p:extLst>
      <p:ext uri="{BB962C8B-B14F-4D97-AF65-F5344CB8AC3E}">
        <p14:creationId xmlns:p14="http://schemas.microsoft.com/office/powerpoint/2010/main" val="387135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spcAft>
                <a:spcPts val="600"/>
              </a:spcAft>
            </a:pPr>
            <a:r>
              <a:rPr lang="en-US" dirty="0">
                <a:solidFill>
                  <a:srgbClr val="172140"/>
                </a:solidFill>
                <a:ea typeface="ＭＳ Ｐゴシック" charset="-128"/>
                <a:cs typeface="ＭＳ Ｐゴシック" charset="-128"/>
              </a:rPr>
              <a:t>What is a “Killer App”?</a:t>
            </a:r>
          </a:p>
        </p:txBody>
      </p:sp>
      <p:sp>
        <p:nvSpPr>
          <p:cNvPr id="3" name="Content Placeholder 2"/>
          <p:cNvSpPr>
            <a:spLocks noGrp="1"/>
          </p:cNvSpPr>
          <p:nvPr>
            <p:ph sz="half" idx="13"/>
          </p:nvPr>
        </p:nvSpPr>
        <p:spPr>
          <a:xfrm>
            <a:off x="361495" y="1660161"/>
            <a:ext cx="8137928" cy="3096155"/>
          </a:xfrm>
        </p:spPr>
        <p:txBody>
          <a:bodyPr/>
          <a:lstStyle/>
          <a:p>
            <a:pPr>
              <a:buNone/>
            </a:pPr>
            <a:r>
              <a:rPr lang="en-CA" dirty="0"/>
              <a:t> 	“[A]ny computer program that is so necessary or desirable that it </a:t>
            </a:r>
            <a:br>
              <a:rPr lang="en-CA" dirty="0"/>
            </a:br>
            <a:r>
              <a:rPr lang="en-CA" dirty="0"/>
              <a:t>proves the core value of some larger technology, such as computer hardware, gaming console, software, programming language, software platform, or an operating system.  In other words, consumers would </a:t>
            </a:r>
            <a:br>
              <a:rPr lang="en-CA" dirty="0"/>
            </a:br>
            <a:r>
              <a:rPr lang="en-CA" dirty="0"/>
              <a:t>buy the (expensive) hardware just to run that application.   A killer app </a:t>
            </a:r>
            <a:br>
              <a:rPr lang="en-CA" dirty="0"/>
            </a:br>
            <a:r>
              <a:rPr lang="en-CA" dirty="0"/>
              <a:t>can substantially increase sales of the platform on which it runs.”</a:t>
            </a:r>
          </a:p>
          <a:p>
            <a:pPr>
              <a:buNone/>
            </a:pPr>
            <a:endParaRPr lang="en-CA" dirty="0">
              <a:solidFill>
                <a:srgbClr val="172140"/>
              </a:solidFill>
              <a:ea typeface="ＭＳ Ｐゴシック" charset="-128"/>
              <a:cs typeface="ＭＳ Ｐゴシック" charset="-128"/>
            </a:endParaRPr>
          </a:p>
          <a:p>
            <a:pPr>
              <a:buNone/>
            </a:pPr>
            <a:r>
              <a:rPr lang="en-CA" dirty="0">
                <a:solidFill>
                  <a:srgbClr val="172140"/>
                </a:solidFill>
                <a:ea typeface="ＭＳ Ｐゴシック" charset="-128"/>
                <a:cs typeface="ＭＳ Ｐゴシック" charset="-128"/>
              </a:rPr>
              <a:t>								Wikipedia</a:t>
            </a:r>
            <a:r>
              <a:rPr lang="en-CA" sz="1600" dirty="0">
                <a:solidFill>
                  <a:srgbClr val="172140"/>
                </a:solidFill>
                <a:ea typeface="ＭＳ Ｐゴシック" charset="-128"/>
                <a:cs typeface="ＭＳ Ｐゴシック" charset="-128"/>
              </a:rPr>
              <a:t>, </a:t>
            </a:r>
            <a:r>
              <a:rPr lang="en-CA" sz="1600" dirty="0">
                <a:solidFill>
                  <a:srgbClr val="172140"/>
                </a:solidFill>
                <a:ea typeface="ＭＳ Ｐゴシック" charset="-128"/>
                <a:cs typeface="ＭＳ Ｐゴシック" charset="-128"/>
                <a:hlinkClick r:id="rId2"/>
              </a:rPr>
              <a:t>http://bit.ly/P4G7PL</a:t>
            </a:r>
            <a:r>
              <a:rPr lang="en-CA" sz="1600" dirty="0">
                <a:solidFill>
                  <a:srgbClr val="172140"/>
                </a:solidFill>
                <a:ea typeface="ＭＳ Ｐゴシック" charset="-128"/>
                <a:cs typeface="ＭＳ Ｐゴシック" charset="-128"/>
              </a:rPr>
              <a:t> </a:t>
            </a:r>
            <a:endParaRPr lang="en-US" sz="1600" dirty="0">
              <a:solidFill>
                <a:srgbClr val="172140"/>
              </a:solidFill>
              <a:ea typeface="ＭＳ Ｐゴシック" charset="-128"/>
              <a:cs typeface="ＭＳ Ｐゴシック" charset="-128"/>
            </a:endParaRPr>
          </a:p>
          <a:p>
            <a:pPr marL="0" indent="0">
              <a:spcBef>
                <a:spcPts val="0"/>
              </a:spcBef>
              <a:spcAft>
                <a:spcPts val="600"/>
              </a:spcAft>
              <a:buNone/>
            </a:pPr>
            <a:endParaRPr lang="en-US" dirty="0"/>
          </a:p>
        </p:txBody>
      </p:sp>
    </p:spTree>
    <p:extLst>
      <p:ext uri="{BB962C8B-B14F-4D97-AF65-F5344CB8AC3E}">
        <p14:creationId xmlns:p14="http://schemas.microsoft.com/office/powerpoint/2010/main" val="363220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72140"/>
                </a:solidFill>
                <a:ea typeface="ＭＳ Ｐゴシック" charset="-128"/>
                <a:cs typeface="ＭＳ Ｐゴシック" charset="-128"/>
              </a:rPr>
              <a:t>What is “Economic Development”?</a:t>
            </a:r>
            <a:endParaRPr lang="en-US" dirty="0"/>
          </a:p>
        </p:txBody>
      </p:sp>
      <p:sp>
        <p:nvSpPr>
          <p:cNvPr id="3" name="Content Placeholder 2"/>
          <p:cNvSpPr>
            <a:spLocks noGrp="1"/>
          </p:cNvSpPr>
          <p:nvPr>
            <p:ph sz="half" idx="13"/>
          </p:nvPr>
        </p:nvSpPr>
        <p:spPr>
          <a:xfrm>
            <a:off x="710016" y="1502089"/>
            <a:ext cx="7628263" cy="3081840"/>
          </a:xfrm>
        </p:spPr>
        <p:txBody>
          <a:bodyPr/>
          <a:lstStyle/>
          <a:p>
            <a:pPr marL="0" indent="0">
              <a:spcBef>
                <a:spcPts val="0"/>
              </a:spcBef>
              <a:spcAft>
                <a:spcPts val="1200"/>
              </a:spcAft>
              <a:buNone/>
            </a:pPr>
            <a:r>
              <a:rPr lang="en-US" dirty="0"/>
              <a:t>“Economic Development creates the conditions for economic growth and improved quality of life by expanding the capacity of individuals, firms and communities to maximize the use of their talents and skills to support innovation, lower transaction costs and responsibly produce and trade valuable goods and services.  Economic Development requires effective, collaborative institutions focused on advancing mutual gain for the public and the private sector.  Economic Development is essential to ensuring our economic future.”</a:t>
            </a:r>
          </a:p>
          <a:p>
            <a:pPr marL="0" indent="0">
              <a:spcBef>
                <a:spcPts val="0"/>
              </a:spcBef>
              <a:spcAft>
                <a:spcPts val="1200"/>
              </a:spcAft>
              <a:buNone/>
            </a:pPr>
            <a:r>
              <a:rPr lang="en-US" dirty="0"/>
              <a:t>					U.S. Economic Development Administration</a:t>
            </a:r>
          </a:p>
        </p:txBody>
      </p:sp>
    </p:spTree>
    <p:extLst>
      <p:ext uri="{BB962C8B-B14F-4D97-AF65-F5344CB8AC3E}">
        <p14:creationId xmlns:p14="http://schemas.microsoft.com/office/powerpoint/2010/main" val="416687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Economic Development Strategies</a:t>
            </a:r>
          </a:p>
        </p:txBody>
      </p:sp>
      <p:sp>
        <p:nvSpPr>
          <p:cNvPr id="3" name="Content Placeholder 2"/>
          <p:cNvSpPr>
            <a:spLocks noGrp="1"/>
          </p:cNvSpPr>
          <p:nvPr>
            <p:ph sz="half" idx="13"/>
          </p:nvPr>
        </p:nvSpPr>
        <p:spPr/>
        <p:txBody>
          <a:bodyPr/>
          <a:lstStyle/>
          <a:p>
            <a:pPr lvl="0"/>
            <a:r>
              <a:rPr lang="en-US" dirty="0"/>
              <a:t>Attract or retain a few large employers, or a larger number of smaller employers, or a combination of both</a:t>
            </a:r>
          </a:p>
          <a:p>
            <a:pPr lvl="0"/>
            <a:r>
              <a:rPr lang="en-CA" dirty="0"/>
              <a:t>Increase profitability of local businesses, the number or quality of local jobs, or some of each</a:t>
            </a:r>
            <a:endParaRPr lang="en-US" dirty="0"/>
          </a:p>
          <a:p>
            <a:pPr lvl="0"/>
            <a:r>
              <a:rPr lang="en-CA" dirty="0"/>
              <a:t>Support of all local industries, or target particular industries – e.g., high-tech, health care, data centers, etc. </a:t>
            </a:r>
            <a:endParaRPr lang="en-US" dirty="0"/>
          </a:p>
          <a:p>
            <a:r>
              <a:rPr lang="en-CA" dirty="0"/>
              <a:t>Community vs. regional approaches</a:t>
            </a:r>
            <a:endParaRPr lang="en-US" dirty="0"/>
          </a:p>
        </p:txBody>
      </p:sp>
    </p:spTree>
    <p:extLst>
      <p:ext uri="{BB962C8B-B14F-4D97-AF65-F5344CB8AC3E}">
        <p14:creationId xmlns:p14="http://schemas.microsoft.com/office/powerpoint/2010/main" val="77664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16" y="738547"/>
            <a:ext cx="7857839" cy="491189"/>
          </a:xfrm>
        </p:spPr>
        <p:txBody>
          <a:bodyPr/>
          <a:lstStyle/>
          <a:p>
            <a:pPr lvl="0"/>
            <a:r>
              <a:rPr lang="en-US" sz="2400" b="1" i="0" kern="1200" dirty="0">
                <a:solidFill>
                  <a:srgbClr val="143285"/>
                </a:solidFill>
                <a:effectLst/>
                <a:latin typeface="Arial"/>
                <a:ea typeface="+mj-ea"/>
                <a:cs typeface="+mj-cs"/>
              </a:rPr>
              <a:t>Common Economic Development Tools</a:t>
            </a:r>
          </a:p>
        </p:txBody>
      </p:sp>
      <p:sp>
        <p:nvSpPr>
          <p:cNvPr id="3" name="Content Placeholder 2"/>
          <p:cNvSpPr>
            <a:spLocks noGrp="1"/>
          </p:cNvSpPr>
          <p:nvPr>
            <p:ph sz="half" idx="13"/>
          </p:nvPr>
        </p:nvSpPr>
        <p:spPr>
          <a:xfrm>
            <a:off x="710016" y="1366626"/>
            <a:ext cx="7857839" cy="3081840"/>
          </a:xfrm>
        </p:spPr>
        <p:txBody>
          <a:bodyPr/>
          <a:lstStyle/>
          <a:p>
            <a:pPr lvl="0"/>
            <a:r>
              <a:rPr lang="en-US" sz="1800" kern="1200" dirty="0">
                <a:solidFill>
                  <a:srgbClr val="101844"/>
                </a:solidFill>
                <a:effectLst/>
                <a:latin typeface=""/>
                <a:ea typeface="+mn-ea"/>
                <a:cs typeface="+mn-cs"/>
              </a:rPr>
              <a:t>Tax incentives (e.g., TIF, NMTC), “zones” and “districts” of various kinds </a:t>
            </a:r>
          </a:p>
          <a:p>
            <a:pPr lvl="0"/>
            <a:r>
              <a:rPr lang="en-US" sz="1800" kern="1200" dirty="0">
                <a:solidFill>
                  <a:srgbClr val="101844"/>
                </a:solidFill>
                <a:effectLst/>
                <a:latin typeface=""/>
                <a:ea typeface="+mn-ea"/>
                <a:cs typeface="+mn-cs"/>
              </a:rPr>
              <a:t>Loans, grants, loan guarantees, or other financial incentives</a:t>
            </a:r>
          </a:p>
          <a:p>
            <a:pPr lvl="0"/>
            <a:r>
              <a:rPr lang="en-US" sz="1800" kern="1200" dirty="0" err="1">
                <a:solidFill>
                  <a:srgbClr val="101844"/>
                </a:solidFill>
                <a:effectLst/>
                <a:latin typeface=""/>
                <a:ea typeface="+mn-ea"/>
                <a:cs typeface="+mn-cs"/>
              </a:rPr>
              <a:t>Upgrad</a:t>
            </a:r>
            <a:r>
              <a:rPr lang="en-CA" sz="1800" kern="1200" dirty="0">
                <a:solidFill>
                  <a:srgbClr val="101844"/>
                </a:solidFill>
                <a:effectLst/>
                <a:latin typeface=""/>
                <a:ea typeface="+mn-ea"/>
                <a:cs typeface="+mn-cs"/>
              </a:rPr>
              <a:t>e infrastructure (roads, sewers, power, </a:t>
            </a:r>
            <a:r>
              <a:rPr lang="en-CA" dirty="0"/>
              <a:t>fiber</a:t>
            </a:r>
            <a:r>
              <a:rPr lang="en-CA" sz="1800" kern="1200" dirty="0">
                <a:solidFill>
                  <a:srgbClr val="101844"/>
                </a:solidFill>
                <a:effectLst/>
                <a:latin typeface=""/>
                <a:ea typeface="+mn-ea"/>
                <a:cs typeface="+mn-cs"/>
              </a:rPr>
              <a:t>, etc.)</a:t>
            </a:r>
            <a:endParaRPr lang="en-US" sz="1800" kern="1200" dirty="0">
              <a:solidFill>
                <a:srgbClr val="101844"/>
              </a:solidFill>
              <a:effectLst/>
              <a:latin typeface=""/>
              <a:ea typeface="+mn-ea"/>
              <a:cs typeface="+mn-cs"/>
            </a:endParaRPr>
          </a:p>
          <a:p>
            <a:pPr lvl="0"/>
            <a:r>
              <a:rPr lang="en-CA" sz="1800" kern="1200" dirty="0">
                <a:solidFill>
                  <a:srgbClr val="101844"/>
                </a:solidFill>
                <a:effectLst/>
                <a:latin typeface=""/>
                <a:ea typeface="+mn-ea"/>
                <a:cs typeface="+mn-cs"/>
              </a:rPr>
              <a:t>Make available attractive, low-cost sites </a:t>
            </a:r>
            <a:endParaRPr lang="en-US" sz="1800" kern="1200" dirty="0">
              <a:solidFill>
                <a:srgbClr val="101844"/>
              </a:solidFill>
              <a:effectLst/>
              <a:latin typeface=""/>
              <a:ea typeface="+mn-ea"/>
              <a:cs typeface="+mn-cs"/>
            </a:endParaRPr>
          </a:p>
          <a:p>
            <a:pPr lvl="0"/>
            <a:r>
              <a:rPr lang="en-CA" sz="1800" kern="1200" dirty="0">
                <a:solidFill>
                  <a:srgbClr val="101844"/>
                </a:solidFill>
                <a:effectLst/>
                <a:latin typeface=""/>
                <a:ea typeface="+mn-ea"/>
                <a:cs typeface="+mn-cs"/>
              </a:rPr>
              <a:t>Accelerate franchises, permits, and other authorizations</a:t>
            </a:r>
            <a:endParaRPr lang="en-US" sz="1800" kern="1200" dirty="0">
              <a:solidFill>
                <a:srgbClr val="101844"/>
              </a:solidFill>
              <a:effectLst/>
              <a:latin typeface=""/>
              <a:ea typeface="+mn-ea"/>
              <a:cs typeface="+mn-cs"/>
            </a:endParaRPr>
          </a:p>
          <a:p>
            <a:pPr lvl="0"/>
            <a:r>
              <a:rPr lang="en-CA" sz="1800" kern="1200" dirty="0">
                <a:solidFill>
                  <a:srgbClr val="101844"/>
                </a:solidFill>
                <a:effectLst/>
                <a:latin typeface=""/>
                <a:ea typeface="+mn-ea"/>
                <a:cs typeface="+mn-cs"/>
              </a:rPr>
              <a:t>Support workforce development and training</a:t>
            </a:r>
          </a:p>
          <a:p>
            <a:pPr lvl="0"/>
            <a:r>
              <a:rPr lang="en-CA" dirty="0"/>
              <a:t>Help boost sales via marketing support, demand aggregation, etc.</a:t>
            </a:r>
            <a:r>
              <a:rPr lang="en-CA" sz="1800" kern="1200" dirty="0">
                <a:solidFill>
                  <a:srgbClr val="101844"/>
                </a:solidFill>
                <a:effectLst/>
                <a:latin typeface=""/>
                <a:ea typeface="+mn-ea"/>
                <a:cs typeface="+mn-cs"/>
              </a:rPr>
              <a:t> </a:t>
            </a:r>
            <a:endParaRPr lang="en-CA" dirty="0"/>
          </a:p>
          <a:p>
            <a:pPr marL="0" lvl="0" indent="0">
              <a:buNone/>
            </a:pPr>
            <a:r>
              <a:rPr lang="en-CA" sz="1800" kern="1200" dirty="0">
                <a:solidFill>
                  <a:srgbClr val="101844"/>
                </a:solidFill>
                <a:effectLst/>
                <a:latin typeface=""/>
                <a:ea typeface="+mn-ea"/>
                <a:cs typeface="+mn-cs"/>
              </a:rPr>
              <a:t>	</a:t>
            </a:r>
            <a:r>
              <a:rPr lang="en-CA" sz="1800" i="1" kern="1200" dirty="0">
                <a:solidFill>
                  <a:srgbClr val="FF0000"/>
                </a:solidFill>
                <a:effectLst/>
                <a:latin typeface=""/>
                <a:ea typeface="+mn-ea"/>
                <a:cs typeface="+mn-cs"/>
              </a:rPr>
              <a:t>See</a:t>
            </a:r>
            <a:r>
              <a:rPr lang="en-CA" sz="1800" kern="1200" dirty="0">
                <a:solidFill>
                  <a:srgbClr val="FF0000"/>
                </a:solidFill>
                <a:effectLst/>
                <a:latin typeface=""/>
                <a:ea typeface="+mn-ea"/>
                <a:cs typeface="+mn-cs"/>
              </a:rPr>
              <a:t> Texas Municipal League Economic Development Handbook,</a:t>
            </a:r>
          </a:p>
          <a:p>
            <a:pPr marL="0" lvl="0" indent="0">
              <a:buNone/>
            </a:pPr>
            <a:r>
              <a:rPr lang="en-US" dirty="0">
                <a:solidFill>
                  <a:srgbClr val="FF0000"/>
                </a:solidFill>
              </a:rPr>
              <a:t>    </a:t>
            </a:r>
            <a:r>
              <a:rPr lang="en-US" dirty="0">
                <a:solidFill>
                  <a:srgbClr val="FF0000"/>
                </a:solidFill>
                <a:hlinkClick r:id="rId2"/>
              </a:rPr>
              <a:t>https://www.tml.org/p/EconomicDevelopmentHandbook2015_TML.pdf</a:t>
            </a:r>
            <a:r>
              <a:rPr lang="en-US" dirty="0">
                <a:solidFill>
                  <a:srgbClr val="FF0000"/>
                </a:solidFill>
              </a:rPr>
              <a:t> </a:t>
            </a:r>
            <a:endParaRPr lang="en-US" sz="1800" kern="1200" dirty="0">
              <a:solidFill>
                <a:srgbClr val="FF0000"/>
              </a:solidFill>
              <a:effectLst/>
              <a:latin typeface=""/>
              <a:ea typeface="+mn-ea"/>
              <a:cs typeface="+mn-cs"/>
            </a:endParaRPr>
          </a:p>
          <a:p>
            <a:pPr>
              <a:spcBef>
                <a:spcPts val="0"/>
              </a:spcBef>
              <a:spcAft>
                <a:spcPts val="600"/>
              </a:spcAft>
            </a:pPr>
            <a:endParaRPr lang="en-US" dirty="0"/>
          </a:p>
        </p:txBody>
      </p:sp>
    </p:spTree>
    <p:extLst>
      <p:ext uri="{BB962C8B-B14F-4D97-AF65-F5344CB8AC3E}">
        <p14:creationId xmlns:p14="http://schemas.microsoft.com/office/powerpoint/2010/main" val="55985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750" y="1077213"/>
            <a:ext cx="7857839" cy="491189"/>
          </a:xfrm>
        </p:spPr>
        <p:txBody>
          <a:bodyPr>
            <a:normAutofit fontScale="90000"/>
          </a:bodyPr>
          <a:lstStyle/>
          <a:p>
            <a:pPr lvl="0"/>
            <a:r>
              <a:rPr lang="en-US" dirty="0"/>
              <a:t>Why It’s So Hard to Quantify the Relationship</a:t>
            </a:r>
            <a:br>
              <a:rPr lang="en-US" dirty="0"/>
            </a:br>
            <a:r>
              <a:rPr lang="en-US" dirty="0"/>
              <a:t>Between Fiber and Economic Development</a:t>
            </a:r>
            <a:endParaRPr lang="en-US" sz="2400" b="1" i="0" kern="1200" dirty="0">
              <a:solidFill>
                <a:srgbClr val="143285"/>
              </a:solidFill>
              <a:effectLst/>
              <a:latin typeface="Arial"/>
              <a:ea typeface="+mj-ea"/>
              <a:cs typeface="+mj-cs"/>
            </a:endParaRPr>
          </a:p>
        </p:txBody>
      </p:sp>
      <p:sp>
        <p:nvSpPr>
          <p:cNvPr id="3" name="Content Placeholder 2"/>
          <p:cNvSpPr>
            <a:spLocks noGrp="1"/>
          </p:cNvSpPr>
          <p:nvPr>
            <p:ph sz="half" idx="13"/>
          </p:nvPr>
        </p:nvSpPr>
        <p:spPr>
          <a:xfrm>
            <a:off x="710016" y="1743392"/>
            <a:ext cx="7857839" cy="3081840"/>
          </a:xfrm>
        </p:spPr>
        <p:txBody>
          <a:bodyPr/>
          <a:lstStyle/>
          <a:p>
            <a:pPr lvl="0"/>
            <a:r>
              <a:rPr lang="en-US" dirty="0"/>
              <a:t>Still early – limited data base</a:t>
            </a:r>
          </a:p>
          <a:p>
            <a:pPr lvl="0"/>
            <a:r>
              <a:rPr lang="en-CA" dirty="0"/>
              <a:t>Circumstances vary widely</a:t>
            </a:r>
            <a:endParaRPr lang="en-US" dirty="0"/>
          </a:p>
          <a:p>
            <a:pPr lvl="0"/>
            <a:r>
              <a:rPr lang="en-CA" dirty="0"/>
              <a:t>Many different kinds of economic “success” (or “failure”)</a:t>
            </a:r>
          </a:p>
          <a:p>
            <a:pPr lvl="0"/>
            <a:r>
              <a:rPr lang="en-CA" dirty="0"/>
              <a:t>Fiber only one of several critical factors </a:t>
            </a:r>
          </a:p>
          <a:p>
            <a:pPr lvl="0"/>
            <a:r>
              <a:rPr lang="en-CA" dirty="0"/>
              <a:t>Competition varies in and among communities</a:t>
            </a:r>
            <a:endParaRPr lang="en-US" dirty="0"/>
          </a:p>
          <a:p>
            <a:pPr lvl="0"/>
            <a:r>
              <a:rPr lang="en-CA" dirty="0" err="1"/>
              <a:t>Corelation</a:t>
            </a:r>
            <a:r>
              <a:rPr lang="en-CA" dirty="0"/>
              <a:t> v. causation</a:t>
            </a:r>
          </a:p>
          <a:p>
            <a:pPr lvl="0"/>
            <a:r>
              <a:rPr lang="en-CA" dirty="0"/>
              <a:t>Many more factors</a:t>
            </a:r>
            <a:endParaRPr lang="en-US" dirty="0"/>
          </a:p>
          <a:p>
            <a:pPr>
              <a:spcBef>
                <a:spcPts val="0"/>
              </a:spcBef>
              <a:spcAft>
                <a:spcPts val="600"/>
              </a:spcAft>
            </a:pPr>
            <a:endParaRPr lang="en-US" dirty="0"/>
          </a:p>
        </p:txBody>
      </p:sp>
    </p:spTree>
    <p:extLst>
      <p:ext uri="{BB962C8B-B14F-4D97-AF65-F5344CB8AC3E}">
        <p14:creationId xmlns:p14="http://schemas.microsoft.com/office/powerpoint/2010/main" val="99392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16" y="700383"/>
            <a:ext cx="7857839" cy="491189"/>
          </a:xfrm>
        </p:spPr>
        <p:txBody>
          <a:bodyPr/>
          <a:lstStyle/>
          <a:p>
            <a:pPr lvl="0"/>
            <a:r>
              <a:rPr lang="en-US" sz="2400" b="1" i="0" kern="1200" dirty="0">
                <a:solidFill>
                  <a:srgbClr val="143285"/>
                </a:solidFill>
                <a:effectLst/>
                <a:latin typeface="Arial"/>
                <a:ea typeface="+mj-ea"/>
                <a:cs typeface="+mj-cs"/>
              </a:rPr>
              <a:t>What Have We Learned So Far? </a:t>
            </a:r>
          </a:p>
        </p:txBody>
      </p:sp>
      <p:sp>
        <p:nvSpPr>
          <p:cNvPr id="3" name="Content Placeholder 2"/>
          <p:cNvSpPr>
            <a:spLocks noGrp="1"/>
          </p:cNvSpPr>
          <p:nvPr>
            <p:ph sz="half" idx="13"/>
          </p:nvPr>
        </p:nvSpPr>
        <p:spPr>
          <a:xfrm>
            <a:off x="710016" y="1239622"/>
            <a:ext cx="8268886" cy="3081840"/>
          </a:xfrm>
        </p:spPr>
        <p:txBody>
          <a:bodyPr/>
          <a:lstStyle/>
          <a:p>
            <a:pPr>
              <a:spcBef>
                <a:spcPts val="0"/>
              </a:spcBef>
              <a:spcAft>
                <a:spcPts val="600"/>
              </a:spcAft>
            </a:pPr>
            <a:r>
              <a:rPr lang="en-US" sz="2200" dirty="0">
                <a:solidFill>
                  <a:srgbClr val="172140"/>
                </a:solidFill>
                <a:ea typeface="ＭＳ Ｐゴシック" charset="-128"/>
                <a:cs typeface="ＭＳ Ｐゴシック" charset="-128"/>
              </a:rPr>
              <a:t>Studies of First-Gen, Low-Capacity Broadband (2005~2015) (NTIA, Gillet, Crandall, Ford, </a:t>
            </a:r>
            <a:r>
              <a:rPr lang="en-US" sz="2200" dirty="0" err="1">
                <a:solidFill>
                  <a:srgbClr val="172140"/>
                </a:solidFill>
                <a:ea typeface="ＭＳ Ｐゴシック" charset="-128"/>
                <a:cs typeface="ＭＳ Ｐゴシック" charset="-128"/>
              </a:rPr>
              <a:t>Kolko</a:t>
            </a:r>
            <a:r>
              <a:rPr lang="en-US" sz="2200" dirty="0">
                <a:solidFill>
                  <a:srgbClr val="172140"/>
                </a:solidFill>
                <a:ea typeface="ＭＳ Ｐゴシック" charset="-128"/>
                <a:cs typeface="ＭＳ Ｐゴシック" charset="-128"/>
              </a:rPr>
              <a:t>, Whitacre, SNG, etc.)</a:t>
            </a:r>
          </a:p>
          <a:p>
            <a:pPr lvl="1">
              <a:spcBef>
                <a:spcPts val="0"/>
              </a:spcBef>
              <a:spcAft>
                <a:spcPts val="600"/>
              </a:spcAft>
            </a:pPr>
            <a:r>
              <a:rPr lang="en-US" sz="2200" dirty="0">
                <a:solidFill>
                  <a:srgbClr val="172140"/>
                </a:solidFill>
                <a:ea typeface="ＭＳ Ｐゴシック" charset="-128"/>
              </a:rPr>
              <a:t>At least an association, probably a causal relationship in some situations</a:t>
            </a:r>
          </a:p>
          <a:p>
            <a:pPr lvl="1">
              <a:spcBef>
                <a:spcPts val="0"/>
              </a:spcBef>
              <a:spcAft>
                <a:spcPts val="600"/>
              </a:spcAft>
            </a:pPr>
            <a:r>
              <a:rPr lang="en-US" sz="2200" dirty="0"/>
              <a:t>More rapid growth in employment, number of businesses, especially IT-related businesses </a:t>
            </a:r>
          </a:p>
          <a:p>
            <a:pPr lvl="1">
              <a:spcBef>
                <a:spcPts val="0"/>
              </a:spcBef>
              <a:spcAft>
                <a:spcPts val="600"/>
              </a:spcAft>
            </a:pPr>
            <a:r>
              <a:rPr lang="en-US" sz="2200" dirty="0"/>
              <a:t>High levels of </a:t>
            </a:r>
            <a:r>
              <a:rPr lang="en-US" sz="2200" i="1" dirty="0"/>
              <a:t>adoption</a:t>
            </a:r>
            <a:r>
              <a:rPr lang="en-US" sz="2200" dirty="0"/>
              <a:t> in rural areas </a:t>
            </a:r>
            <a:r>
              <a:rPr lang="en-US" sz="2200" i="1" dirty="0"/>
              <a:t>cause</a:t>
            </a:r>
            <a:r>
              <a:rPr lang="en-US" sz="2200" dirty="0"/>
              <a:t> income growth and increase in employment</a:t>
            </a:r>
          </a:p>
          <a:p>
            <a:pPr lvl="1">
              <a:spcBef>
                <a:spcPts val="0"/>
              </a:spcBef>
              <a:spcAft>
                <a:spcPts val="600"/>
              </a:spcAft>
            </a:pPr>
            <a:r>
              <a:rPr lang="en-US" sz="2200" dirty="0"/>
              <a:t>SNG benchmarking econ impact of small business </a:t>
            </a:r>
            <a:r>
              <a:rPr lang="en-US" sz="2200" i="1" dirty="0"/>
              <a:t>usage</a:t>
            </a:r>
            <a:endParaRPr lang="en-US" dirty="0"/>
          </a:p>
        </p:txBody>
      </p:sp>
    </p:spTree>
    <p:extLst>
      <p:ext uri="{BB962C8B-B14F-4D97-AF65-F5344CB8AC3E}">
        <p14:creationId xmlns:p14="http://schemas.microsoft.com/office/powerpoint/2010/main" val="13494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16" y="700383"/>
            <a:ext cx="7857839" cy="491189"/>
          </a:xfrm>
        </p:spPr>
        <p:txBody>
          <a:bodyPr/>
          <a:lstStyle/>
          <a:p>
            <a:pPr lvl="0"/>
            <a:r>
              <a:rPr lang="en-US" sz="2400" b="1" i="0" kern="1200" dirty="0">
                <a:solidFill>
                  <a:srgbClr val="143285"/>
                </a:solidFill>
                <a:effectLst/>
                <a:latin typeface="Arial"/>
                <a:ea typeface="+mj-ea"/>
                <a:cs typeface="+mj-cs"/>
              </a:rPr>
              <a:t>What Have We Learned So Far? (continued)</a:t>
            </a:r>
          </a:p>
        </p:txBody>
      </p:sp>
      <p:sp>
        <p:nvSpPr>
          <p:cNvPr id="3" name="Content Placeholder 2"/>
          <p:cNvSpPr>
            <a:spLocks noGrp="1"/>
          </p:cNvSpPr>
          <p:nvPr>
            <p:ph sz="half" idx="13"/>
          </p:nvPr>
        </p:nvSpPr>
        <p:spPr>
          <a:xfrm>
            <a:off x="708832" y="1146490"/>
            <a:ext cx="8573684" cy="3081840"/>
          </a:xfrm>
        </p:spPr>
        <p:txBody>
          <a:bodyPr/>
          <a:lstStyle/>
          <a:p>
            <a:pPr>
              <a:spcBef>
                <a:spcPts val="0"/>
              </a:spcBef>
              <a:spcAft>
                <a:spcPts val="600"/>
              </a:spcAft>
            </a:pPr>
            <a:r>
              <a:rPr lang="en-US" sz="2200" dirty="0">
                <a:solidFill>
                  <a:srgbClr val="172140"/>
                </a:solidFill>
                <a:ea typeface="ＭＳ Ｐゴシック" charset="-128"/>
                <a:cs typeface="ＭＳ Ｐゴシック" charset="-128"/>
              </a:rPr>
              <a:t>Studies Focusing on Fiber Networks (2010-current) </a:t>
            </a:r>
          </a:p>
          <a:p>
            <a:pPr lvl="1">
              <a:spcBef>
                <a:spcPts val="0"/>
              </a:spcBef>
              <a:spcAft>
                <a:spcPts val="600"/>
              </a:spcAft>
            </a:pPr>
            <a:r>
              <a:rPr lang="en-US" sz="2200" dirty="0">
                <a:solidFill>
                  <a:srgbClr val="172140"/>
                </a:solidFill>
                <a:ea typeface="ＭＳ Ｐゴシック" charset="-128"/>
              </a:rPr>
              <a:t>Home-based businesses on fiber networks annually add at least $40 Billion to US economy (RVA)</a:t>
            </a:r>
          </a:p>
          <a:p>
            <a:pPr lvl="1">
              <a:spcBef>
                <a:spcPts val="0"/>
              </a:spcBef>
              <a:spcAft>
                <a:spcPts val="600"/>
              </a:spcAft>
            </a:pPr>
            <a:r>
              <a:rPr lang="en-US" sz="2200" dirty="0"/>
              <a:t>Fiber networks increase property values approximately $5,000-$6,000 on home of $300,000 in US (RVA and several other studies)</a:t>
            </a:r>
          </a:p>
          <a:p>
            <a:pPr lvl="1">
              <a:spcBef>
                <a:spcPts val="0"/>
              </a:spcBef>
              <a:spcAft>
                <a:spcPts val="600"/>
              </a:spcAft>
            </a:pPr>
            <a:r>
              <a:rPr lang="en-US" sz="2200" dirty="0"/>
              <a:t>Early data suggest that fiber networks increase local GDP more than 1% (Sosa)</a:t>
            </a:r>
          </a:p>
        </p:txBody>
      </p:sp>
    </p:spTree>
    <p:extLst>
      <p:ext uri="{BB962C8B-B14F-4D97-AF65-F5344CB8AC3E}">
        <p14:creationId xmlns:p14="http://schemas.microsoft.com/office/powerpoint/2010/main" val="151831249"/>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6205B"/>
      </a:dk2>
      <a:lt2>
        <a:srgbClr val="FFFFFF"/>
      </a:lt2>
      <a:accent1>
        <a:srgbClr val="248CDB"/>
      </a:accent1>
      <a:accent2>
        <a:srgbClr val="CE2424"/>
      </a:accent2>
      <a:accent3>
        <a:srgbClr val="3E8639"/>
      </a:accent3>
      <a:accent4>
        <a:srgbClr val="E7D62B"/>
      </a:accent4>
      <a:accent5>
        <a:srgbClr val="1E9EE5"/>
      </a:accent5>
      <a:accent6>
        <a:srgbClr val="F79646"/>
      </a:accent6>
      <a:hlink>
        <a:srgbClr val="BE1220"/>
      </a:hlink>
      <a:folHlink>
        <a:srgbClr val="AB38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616</TotalTime>
  <Words>794</Words>
  <Application>Microsoft Office PowerPoint</Application>
  <PresentationFormat>On-screen Show (16:9)</PresentationFormat>
  <Paragraphs>88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ＭＳ Ｐゴシック</vt:lpstr>
      <vt:lpstr>Arial</vt:lpstr>
      <vt:lpstr>Office Theme</vt:lpstr>
      <vt:lpstr>Economic Development:  The Killer App For Local Fiber Networks</vt:lpstr>
      <vt:lpstr>Overview</vt:lpstr>
      <vt:lpstr>What is a “Killer App”?</vt:lpstr>
      <vt:lpstr>What is “Economic Development”?</vt:lpstr>
      <vt:lpstr>Economic Development Strategies</vt:lpstr>
      <vt:lpstr>Common Economic Development Tools</vt:lpstr>
      <vt:lpstr>Why It’s So Hard to Quantify the Relationship Between Fiber and Economic Development</vt:lpstr>
      <vt:lpstr>What Have We Learned So Far? </vt:lpstr>
      <vt:lpstr>What Have We Learned So Far? (continued)</vt:lpstr>
      <vt:lpstr>What Have We Learned So Far? (continued)</vt:lpstr>
      <vt:lpstr>What Have We Learned So Far? (continued)</vt:lpstr>
      <vt:lpstr>What Have We Learned So Far? (continued)</vt:lpstr>
      <vt:lpstr>What Are Successful Communities Doing?</vt:lpstr>
      <vt:lpstr>What’s Next?  The Future of Work</vt:lpstr>
      <vt:lpstr>Questions?</vt:lpstr>
    </vt:vector>
  </TitlesOfParts>
  <Company>SmithBucklin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Wilder</dc:creator>
  <cp:lastModifiedBy>Jim Baller</cp:lastModifiedBy>
  <cp:revision>120</cp:revision>
  <dcterms:created xsi:type="dcterms:W3CDTF">2014-01-20T20:27:05Z</dcterms:created>
  <dcterms:modified xsi:type="dcterms:W3CDTF">2017-06-07T16:50:07Z</dcterms:modified>
</cp:coreProperties>
</file>