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64" r:id="rId3"/>
    <p:sldId id="335" r:id="rId4"/>
    <p:sldId id="336" r:id="rId5"/>
    <p:sldId id="310" r:id="rId6"/>
    <p:sldId id="312" r:id="rId7"/>
    <p:sldId id="342" r:id="rId8"/>
    <p:sldId id="343" r:id="rId9"/>
    <p:sldId id="344" r:id="rId10"/>
    <p:sldId id="345" r:id="rId11"/>
    <p:sldId id="346" r:id="rId12"/>
    <p:sldId id="347" r:id="rId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entury Gothic" panose="020B0502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94660"/>
  </p:normalViewPr>
  <p:slideViewPr>
    <p:cSldViewPr snapToGrid="0" snapToObjects="1">
      <p:cViewPr varScale="1">
        <p:scale>
          <a:sx n="71" d="100"/>
          <a:sy n="71" d="100"/>
        </p:scale>
        <p:origin x="62" y="16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3F6C0BC9-BEC9-4DD1-9FFD-861990396D44}" type="datetimeFigureOut">
              <a:rPr lang="en-US"/>
              <a:pPr>
                <a:defRPr/>
              </a:pPr>
              <a:t>4/15/2016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96A7802-A6A3-4192-B224-71404586E0E9}" type="slidenum">
              <a:rPr lang="en-US"/>
              <a:pPr>
                <a:defRPr/>
              </a:pPr>
              <a:t>‹#›</a:t>
            </a:fld>
            <a:endParaRPr lang="en-US"/>
          </a:p>
        </p:txBody>
      </p:sp>
    </p:spTree>
    <p:extLst>
      <p:ext uri="{BB962C8B-B14F-4D97-AF65-F5344CB8AC3E}">
        <p14:creationId xmlns:p14="http://schemas.microsoft.com/office/powerpoint/2010/main" val="470567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t" anchorCtr="0"/>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4" name="Date Placeholder 3"/>
          <p:cNvSpPr>
            <a:spLocks noGrp="1"/>
          </p:cNvSpPr>
          <p:nvPr>
            <p:ph type="dt" sz="half" idx="10"/>
          </p:nvPr>
        </p:nvSpPr>
        <p:spPr/>
        <p:txBody>
          <a:bodyPr/>
          <a:lstStyle>
            <a:lvl1pPr>
              <a:defRPr/>
            </a:lvl1pPr>
          </a:lstStyle>
          <a:p>
            <a:pPr>
              <a:defRPr/>
            </a:pPr>
            <a:fld id="{E00C815A-27E4-4AE9-AC94-D674573B4475}" type="datetimeFigureOut">
              <a:rPr lang="en-US"/>
              <a:pPr>
                <a:defRPr/>
              </a:pPr>
              <a:t>4/15/2016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BE0149F-F106-4C6B-9CD1-8DEFFD368E22}" type="slidenum">
              <a:rPr lang="en-US"/>
              <a:pPr>
                <a:defRPr/>
              </a:pPr>
              <a:t>‹#›</a:t>
            </a:fld>
            <a:endParaRPr lang="en-US"/>
          </a:p>
        </p:txBody>
      </p:sp>
    </p:spTree>
    <p:extLst>
      <p:ext uri="{BB962C8B-B14F-4D97-AF65-F5344CB8AC3E}">
        <p14:creationId xmlns:p14="http://schemas.microsoft.com/office/powerpoint/2010/main" val="4216605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anchor="t" anchorCtr="0"/>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7DAC41F-4AEB-48EA-86AC-23DC7A27AB9A}" type="datetimeFigureOut">
              <a:rPr lang="en-US"/>
              <a:pPr>
                <a:defRPr/>
              </a:pPr>
              <a:t>4/15/2016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830181D-407D-462D-B476-C33EDBCFB1B8}" type="slidenum">
              <a:rPr lang="en-US"/>
              <a:pPr>
                <a:defRPr/>
              </a:pPr>
              <a:t>‹#›</a:t>
            </a:fld>
            <a:endParaRPr lang="en-US"/>
          </a:p>
        </p:txBody>
      </p:sp>
    </p:spTree>
    <p:extLst>
      <p:ext uri="{BB962C8B-B14F-4D97-AF65-F5344CB8AC3E}">
        <p14:creationId xmlns:p14="http://schemas.microsoft.com/office/powerpoint/2010/main" val="715613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7988300" cy="2980944"/>
          </a:xfrm>
        </p:spPr>
        <p:txBody>
          <a:bodyPr/>
          <a:lstStyle>
            <a:lvl1pPr marL="0" indent="0">
              <a:buNone/>
              <a:defRPr sz="1800"/>
            </a:lvl1pPr>
          </a:lstStyle>
          <a:p>
            <a:pPr lvl="0"/>
            <a:r>
              <a:rPr lang="en-US" noProof="0" smtClean="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65A1AE09-7FE7-4122-9AE1-67ED559B866E}" type="datetimeFigureOut">
              <a:rPr lang="en-US"/>
              <a:pPr>
                <a:defRPr/>
              </a:pPr>
              <a:t>4/15/2016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417706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3986784" cy="2980944"/>
          </a:xfrm>
        </p:spPr>
        <p:txBody>
          <a:bodyPr/>
          <a:lstStyle>
            <a:lvl1pPr marL="0" indent="0">
              <a:buNone/>
              <a:defRPr sz="1800"/>
            </a:lvl1pPr>
          </a:lstStyle>
          <a:p>
            <a:pPr lvl="0"/>
            <a:r>
              <a:rPr lang="en-US" noProof="0" smtClean="0"/>
              <a:t>Click icon to add picture</a:t>
            </a:r>
            <a:endParaRPr noProof="0"/>
          </a:p>
        </p:txBody>
      </p:sp>
      <p:sp>
        <p:nvSpPr>
          <p:cNvPr id="7" name="Picture Placeholder 8"/>
          <p:cNvSpPr>
            <a:spLocks noGrp="1"/>
          </p:cNvSpPr>
          <p:nvPr>
            <p:ph type="pic" sz="quarter" idx="14"/>
          </p:nvPr>
        </p:nvSpPr>
        <p:spPr>
          <a:xfrm>
            <a:off x="4928616" y="1129553"/>
            <a:ext cx="3986784" cy="2980944"/>
          </a:xfrm>
        </p:spPr>
        <p:txBody>
          <a:bodyPr/>
          <a:lstStyle>
            <a:lvl1pPr marL="0" indent="0">
              <a:buNone/>
              <a:defRPr sz="1800"/>
            </a:lvl1pPr>
          </a:lstStyle>
          <a:p>
            <a:pPr lvl="0"/>
            <a:r>
              <a:rPr lang="en-US" noProof="0" smtClean="0"/>
              <a:t>Click icon to add picture</a:t>
            </a:r>
            <a:endParaRPr noProof="0"/>
          </a:p>
        </p:txBody>
      </p:sp>
      <p:sp>
        <p:nvSpPr>
          <p:cNvPr id="6" name="Date Placeholder 3"/>
          <p:cNvSpPr>
            <a:spLocks noGrp="1"/>
          </p:cNvSpPr>
          <p:nvPr>
            <p:ph type="dt" sz="half" idx="15"/>
          </p:nvPr>
        </p:nvSpPr>
        <p:spPr/>
        <p:txBody>
          <a:bodyPr/>
          <a:lstStyle>
            <a:lvl1pPr>
              <a:defRPr/>
            </a:lvl1pPr>
          </a:lstStyle>
          <a:p>
            <a:pPr>
              <a:defRPr/>
            </a:pPr>
            <a:fld id="{A2E3BA7D-4F1B-4DE3-90CC-D6DC294E0966}" type="datetimeFigureOut">
              <a:rPr lang="en-US"/>
              <a:pPr>
                <a:defRPr/>
              </a:pPr>
              <a:t>4/15/2016</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Tree>
    <p:extLst>
      <p:ext uri="{BB962C8B-B14F-4D97-AF65-F5344CB8AC3E}">
        <p14:creationId xmlns:p14="http://schemas.microsoft.com/office/powerpoint/2010/main" val="479697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anchor="t" anchorCtr="0"/>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9" name="Picture Placeholder 8"/>
          <p:cNvSpPr>
            <a:spLocks noGrp="1"/>
          </p:cNvSpPr>
          <p:nvPr>
            <p:ph type="pic" sz="quarter" idx="13"/>
          </p:nvPr>
        </p:nvSpPr>
        <p:spPr>
          <a:xfrm>
            <a:off x="927100" y="1129553"/>
            <a:ext cx="6601968" cy="2980944"/>
          </a:xfrm>
        </p:spPr>
        <p:txBody>
          <a:bodyPr/>
          <a:lstStyle>
            <a:lvl1pPr marL="0" indent="0">
              <a:buNone/>
              <a:defRPr sz="1800"/>
            </a:lvl1pPr>
          </a:lstStyle>
          <a:p>
            <a:pPr lvl="0"/>
            <a:r>
              <a:rPr lang="en-US" noProof="0" smtClean="0"/>
              <a:t>Click icon to add picture</a:t>
            </a:r>
            <a:endParaRPr noProof="0"/>
          </a:p>
        </p:txBody>
      </p:sp>
      <p:sp>
        <p:nvSpPr>
          <p:cNvPr id="7" name="Picture Placeholder 8"/>
          <p:cNvSpPr>
            <a:spLocks noGrp="1"/>
          </p:cNvSpPr>
          <p:nvPr>
            <p:ph type="pic" sz="quarter" idx="14"/>
          </p:nvPr>
        </p:nvSpPr>
        <p:spPr>
          <a:xfrm>
            <a:off x="7543800" y="1129553"/>
            <a:ext cx="1371600" cy="1481328"/>
          </a:xfrm>
        </p:spPr>
        <p:txBody>
          <a:bodyPr/>
          <a:lstStyle>
            <a:lvl1pPr marL="0" indent="0">
              <a:buNone/>
              <a:defRPr sz="1800"/>
            </a:lvl1pPr>
          </a:lstStyle>
          <a:p>
            <a:pPr lvl="0"/>
            <a:r>
              <a:rPr lang="en-US" noProof="0" smtClean="0"/>
              <a:t>Click icon to add picture</a:t>
            </a:r>
            <a:endParaRPr noProof="0"/>
          </a:p>
        </p:txBody>
      </p:sp>
      <p:sp>
        <p:nvSpPr>
          <p:cNvPr id="8" name="Picture Placeholder 8"/>
          <p:cNvSpPr>
            <a:spLocks noGrp="1"/>
          </p:cNvSpPr>
          <p:nvPr>
            <p:ph type="pic" sz="quarter" idx="15"/>
          </p:nvPr>
        </p:nvSpPr>
        <p:spPr>
          <a:xfrm>
            <a:off x="7543800" y="2629169"/>
            <a:ext cx="1371600" cy="1481328"/>
          </a:xfrm>
        </p:spPr>
        <p:txBody>
          <a:bodyPr/>
          <a:lstStyle>
            <a:lvl1pPr marL="0" indent="0">
              <a:buNone/>
              <a:defRPr sz="1800"/>
            </a:lvl1pPr>
          </a:lstStyle>
          <a:p>
            <a:pPr lvl="0"/>
            <a:r>
              <a:rPr lang="en-US" noProof="0" smtClean="0"/>
              <a:t>Click icon to add picture</a:t>
            </a:r>
            <a:endParaRPr noProof="0"/>
          </a:p>
        </p:txBody>
      </p:sp>
      <p:sp>
        <p:nvSpPr>
          <p:cNvPr id="10" name="Date Placeholder 3"/>
          <p:cNvSpPr>
            <a:spLocks noGrp="1"/>
          </p:cNvSpPr>
          <p:nvPr>
            <p:ph type="dt" sz="half" idx="16"/>
          </p:nvPr>
        </p:nvSpPr>
        <p:spPr/>
        <p:txBody>
          <a:bodyPr/>
          <a:lstStyle>
            <a:lvl1pPr>
              <a:defRPr/>
            </a:lvl1pPr>
          </a:lstStyle>
          <a:p>
            <a:pPr>
              <a:defRPr/>
            </a:pPr>
            <a:fld id="{DE577922-6175-45C8-84E8-A16665D1E3CA}" type="datetimeFigureOut">
              <a:rPr lang="en-US"/>
              <a:pPr>
                <a:defRPr/>
              </a:pPr>
              <a:t>4/15/2016</a:t>
            </a:fld>
            <a:endParaRPr lang="en-US"/>
          </a:p>
        </p:txBody>
      </p:sp>
      <p:sp>
        <p:nvSpPr>
          <p:cNvPr id="11" name="Footer Placeholder 4"/>
          <p:cNvSpPr>
            <a:spLocks noGrp="1"/>
          </p:cNvSpPr>
          <p:nvPr>
            <p:ph type="ftr" sz="quarter" idx="17"/>
          </p:nvPr>
        </p:nvSpPr>
        <p:spPr/>
        <p:txBody>
          <a:bodyPr/>
          <a:lstStyle>
            <a:lvl1pPr>
              <a:defRPr/>
            </a:lvl1pPr>
          </a:lstStyle>
          <a:p>
            <a:pPr>
              <a:defRPr/>
            </a:pPr>
            <a:endParaRPr lang="en-US"/>
          </a:p>
        </p:txBody>
      </p:sp>
    </p:spTree>
    <p:extLst>
      <p:ext uri="{BB962C8B-B14F-4D97-AF65-F5344CB8AC3E}">
        <p14:creationId xmlns:p14="http://schemas.microsoft.com/office/powerpoint/2010/main" val="40841346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2833CEA1-5967-40B8-B51D-D4B64070239F}" type="datetimeFigureOut">
              <a:rPr lang="en-US"/>
              <a:pPr>
                <a:defRPr/>
              </a:pPr>
              <a:t>4/15/2016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BEC8D51-D562-4E0D-8496-8D69A969C6D0}" type="slidenum">
              <a:rPr lang="en-US"/>
              <a:pPr>
                <a:defRPr/>
              </a:pPr>
              <a:t>‹#›</a:t>
            </a:fld>
            <a:endParaRPr lang="en-US"/>
          </a:p>
        </p:txBody>
      </p:sp>
    </p:spTree>
    <p:extLst>
      <p:ext uri="{BB962C8B-B14F-4D97-AF65-F5344CB8AC3E}">
        <p14:creationId xmlns:p14="http://schemas.microsoft.com/office/powerpoint/2010/main" val="2853153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628E2A25-C078-48CF-9267-840DE694D200}" type="datetimeFigureOut">
              <a:rPr lang="en-US"/>
              <a:pPr>
                <a:defRPr/>
              </a:pPr>
              <a:t>4/15/2016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B2B7E86-E26B-48BB-92DC-D578795C6C5C}" type="slidenum">
              <a:rPr lang="en-US"/>
              <a:pPr>
                <a:defRPr/>
              </a:pPr>
              <a:t>‹#›</a:t>
            </a:fld>
            <a:endParaRPr lang="en-US"/>
          </a:p>
        </p:txBody>
      </p:sp>
    </p:spTree>
    <p:extLst>
      <p:ext uri="{BB962C8B-B14F-4D97-AF65-F5344CB8AC3E}">
        <p14:creationId xmlns:p14="http://schemas.microsoft.com/office/powerpoint/2010/main" val="1205823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p:txBody>
          <a:bodyPr/>
          <a:lstStyle>
            <a:lvl1pPr>
              <a:defRPr/>
            </a:lvl1pPr>
          </a:lstStyle>
          <a:p>
            <a:pPr>
              <a:defRPr/>
            </a:pPr>
            <a:fld id="{19AD87A6-1685-4F65-96A4-49A2998A4E74}" type="datetimeFigureOut">
              <a:rPr lang="en-US"/>
              <a:pPr>
                <a:defRPr/>
              </a:pPr>
              <a:t>4/15/2016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026835-2EF2-48DD-8ED8-CD1599DC64C6}" type="slidenum">
              <a:rPr lang="en-US"/>
              <a:pPr>
                <a:defRPr/>
              </a:pPr>
              <a:t>‹#›</a:t>
            </a:fld>
            <a:endParaRPr lang="en-US"/>
          </a:p>
        </p:txBody>
      </p:sp>
    </p:spTree>
    <p:extLst>
      <p:ext uri="{BB962C8B-B14F-4D97-AF65-F5344CB8AC3E}">
        <p14:creationId xmlns:p14="http://schemas.microsoft.com/office/powerpoint/2010/main" val="405150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dirty="0"/>
          </a:p>
        </p:txBody>
      </p:sp>
      <p:sp>
        <p:nvSpPr>
          <p:cNvPr id="9" name="Picture Placeholder 8"/>
          <p:cNvSpPr>
            <a:spLocks noGrp="1"/>
          </p:cNvSpPr>
          <p:nvPr>
            <p:ph type="pic" sz="quarter" idx="13"/>
          </p:nvPr>
        </p:nvSpPr>
        <p:spPr>
          <a:xfrm>
            <a:off x="927100" y="1129553"/>
            <a:ext cx="7988300" cy="3886200"/>
          </a:xfrm>
        </p:spPr>
        <p:txBody>
          <a:bodyPr/>
          <a:lstStyle>
            <a:lvl1pPr marL="0" indent="0">
              <a:buNone/>
              <a:defRPr sz="1800"/>
            </a:lvl1pPr>
          </a:lstStyle>
          <a:p>
            <a:pPr lvl="0"/>
            <a:r>
              <a:rPr lang="en-US" noProof="0" smtClean="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fld id="{A363E144-97C6-4936-AAB5-16FCD34042F5}" type="datetimeFigureOut">
              <a:rPr lang="en-US"/>
              <a:pPr>
                <a:defRPr/>
              </a:pPr>
              <a:t>4/15/2016</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Tree>
    <p:extLst>
      <p:ext uri="{BB962C8B-B14F-4D97-AF65-F5344CB8AC3E}">
        <p14:creationId xmlns:p14="http://schemas.microsoft.com/office/powerpoint/2010/main" val="1917504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anchor="ctr" anchorCtr="0"/>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34F6324-300A-46B5-9B53-5888ACA42F87}" type="datetimeFigureOut">
              <a:rPr lang="en-US"/>
              <a:pPr>
                <a:defRPr/>
              </a:pPr>
              <a:t>4/15/2016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7A9B363-A299-4A5A-A286-2414CC912667}" type="slidenum">
              <a:rPr lang="en-US"/>
              <a:pPr>
                <a:defRPr/>
              </a:pPr>
              <a:t>‹#›</a:t>
            </a:fld>
            <a:endParaRPr lang="en-US"/>
          </a:p>
        </p:txBody>
      </p:sp>
    </p:spTree>
    <p:extLst>
      <p:ext uri="{BB962C8B-B14F-4D97-AF65-F5344CB8AC3E}">
        <p14:creationId xmlns:p14="http://schemas.microsoft.com/office/powerpoint/2010/main" val="8140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5147534" y="2595563"/>
            <a:ext cx="3566160" cy="3681412"/>
          </a:xfrm>
        </p:spPr>
        <p:txBody>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Date Placeholder 3"/>
          <p:cNvSpPr>
            <a:spLocks noGrp="1"/>
          </p:cNvSpPr>
          <p:nvPr>
            <p:ph type="dt" sz="half" idx="10"/>
          </p:nvPr>
        </p:nvSpPr>
        <p:spPr/>
        <p:txBody>
          <a:bodyPr/>
          <a:lstStyle>
            <a:lvl1pPr>
              <a:defRPr/>
            </a:lvl1pPr>
          </a:lstStyle>
          <a:p>
            <a:pPr>
              <a:defRPr/>
            </a:pPr>
            <a:fld id="{99A87413-3E01-43C8-81FC-3EEAA6C65A1D}" type="datetimeFigureOut">
              <a:rPr lang="en-US"/>
              <a:pPr>
                <a:defRPr/>
              </a:pPr>
              <a:t>4/15/2016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FD340DD-FFC0-44F7-8040-714B957E87A2}" type="slidenum">
              <a:rPr lang="en-US"/>
              <a:pPr>
                <a:defRPr/>
              </a:pPr>
              <a:t>‹#›</a:t>
            </a:fld>
            <a:endParaRPr lang="en-US"/>
          </a:p>
        </p:txBody>
      </p:sp>
    </p:spTree>
    <p:extLst>
      <p:ext uri="{BB962C8B-B14F-4D97-AF65-F5344CB8AC3E}">
        <p14:creationId xmlns:p14="http://schemas.microsoft.com/office/powerpoint/2010/main" val="700943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11263" y="2905125"/>
            <a:ext cx="338455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750" y="2905125"/>
            <a:ext cx="338296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Date Placeholder 6"/>
          <p:cNvSpPr>
            <a:spLocks noGrp="1"/>
          </p:cNvSpPr>
          <p:nvPr>
            <p:ph type="dt" sz="half" idx="10"/>
          </p:nvPr>
        </p:nvSpPr>
        <p:spPr/>
        <p:txBody>
          <a:bodyPr/>
          <a:lstStyle>
            <a:lvl1pPr>
              <a:defRPr/>
            </a:lvl1pPr>
          </a:lstStyle>
          <a:p>
            <a:pPr>
              <a:defRPr/>
            </a:pPr>
            <a:fld id="{6E1D406D-58DA-4E15-B20E-6676159CD27C}" type="datetimeFigureOut">
              <a:rPr lang="en-US"/>
              <a:pPr>
                <a:defRPr/>
              </a:pPr>
              <a:t>4/15/2016</a:t>
            </a:fld>
            <a:endParaRPr lang="en-US"/>
          </a:p>
        </p:txBody>
      </p:sp>
      <p:sp>
        <p:nvSpPr>
          <p:cNvPr id="14" name="Footer Placeholder 7"/>
          <p:cNvSpPr>
            <a:spLocks noGrp="1"/>
          </p:cNvSpPr>
          <p:nvPr>
            <p:ph type="ftr" sz="quarter" idx="11"/>
          </p:nvPr>
        </p:nvSpPr>
        <p:spPr/>
        <p:txBody>
          <a:bodyPr/>
          <a:lstStyle>
            <a:lvl1pPr>
              <a:defRPr/>
            </a:lvl1pPr>
          </a:lstStyle>
          <a:p>
            <a:pPr>
              <a:defRPr/>
            </a:pPr>
            <a:endParaRPr lang="en-US"/>
          </a:p>
        </p:txBody>
      </p:sp>
      <p:sp>
        <p:nvSpPr>
          <p:cNvPr id="15" name="Slide Number Placeholder 8"/>
          <p:cNvSpPr>
            <a:spLocks noGrp="1"/>
          </p:cNvSpPr>
          <p:nvPr>
            <p:ph type="sldNum" sz="quarter" idx="12"/>
          </p:nvPr>
        </p:nvSpPr>
        <p:spPr/>
        <p:txBody>
          <a:bodyPr/>
          <a:lstStyle>
            <a:lvl1pPr>
              <a:defRPr/>
            </a:lvl1pPr>
          </a:lstStyle>
          <a:p>
            <a:pPr>
              <a:defRPr/>
            </a:pPr>
            <a:fld id="{B80F8074-5CFF-46BF-B79A-4AC3299F0299}" type="slidenum">
              <a:rPr lang="en-US"/>
              <a:pPr>
                <a:defRPr/>
              </a:pPr>
              <a:t>‹#›</a:t>
            </a:fld>
            <a:endParaRPr lang="en-US"/>
          </a:p>
        </p:txBody>
      </p:sp>
    </p:spTree>
    <p:extLst>
      <p:ext uri="{BB962C8B-B14F-4D97-AF65-F5344CB8AC3E}">
        <p14:creationId xmlns:p14="http://schemas.microsoft.com/office/powerpoint/2010/main" val="2335163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24CB075D-9F95-4B71-9852-52D2041AC924}" type="datetimeFigureOut">
              <a:rPr lang="en-US"/>
              <a:pPr>
                <a:defRPr/>
              </a:pPr>
              <a:t>4/15/2016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78DC50A-2149-4B89-98DA-6E1DB8A7939C}" type="slidenum">
              <a:rPr lang="en-US"/>
              <a:pPr>
                <a:defRPr/>
              </a:pPr>
              <a:t>‹#›</a:t>
            </a:fld>
            <a:endParaRPr lang="en-US"/>
          </a:p>
        </p:txBody>
      </p:sp>
    </p:spTree>
    <p:extLst>
      <p:ext uri="{BB962C8B-B14F-4D97-AF65-F5344CB8AC3E}">
        <p14:creationId xmlns:p14="http://schemas.microsoft.com/office/powerpoint/2010/main" val="167544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63A7592-F8D4-4A99-979B-522796CD77FD}" type="datetimeFigureOut">
              <a:rPr lang="en-US"/>
              <a:pPr>
                <a:defRPr/>
              </a:pPr>
              <a:t>4/15/2016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A648E03-3F2F-477D-BF9A-C8640DE1C752}" type="slidenum">
              <a:rPr lang="en-US"/>
              <a:pPr>
                <a:defRPr/>
              </a:pPr>
              <a:t>‹#›</a:t>
            </a:fld>
            <a:endParaRPr lang="en-US"/>
          </a:p>
        </p:txBody>
      </p:sp>
    </p:spTree>
    <p:extLst>
      <p:ext uri="{BB962C8B-B14F-4D97-AF65-F5344CB8AC3E}">
        <p14:creationId xmlns:p14="http://schemas.microsoft.com/office/powerpoint/2010/main" val="2602588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anchor="t" anchorCtr="0"/>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38AE626-8068-4E90-85FA-7F88FC5A2871}" type="datetimeFigureOut">
              <a:rPr lang="en-US"/>
              <a:pPr>
                <a:defRPr/>
              </a:pPr>
              <a:t>4/15/2016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E00ABF-EE83-412B-BD25-C6B74391C39D}" type="slidenum">
              <a:rPr lang="en-US"/>
              <a:pPr>
                <a:defRPr/>
              </a:pPr>
              <a:t>‹#›</a:t>
            </a:fld>
            <a:endParaRPr lang="en-US"/>
          </a:p>
        </p:txBody>
      </p:sp>
    </p:spTree>
    <p:extLst>
      <p:ext uri="{BB962C8B-B14F-4D97-AF65-F5344CB8AC3E}">
        <p14:creationId xmlns:p14="http://schemas.microsoft.com/office/powerpoint/2010/main" val="118172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0" y="1123950"/>
            <a:ext cx="8913813"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smtClean="0"/>
              <a:t>Click to edit Master title style</a:t>
            </a:r>
          </a:p>
        </p:txBody>
      </p:sp>
      <p:sp>
        <p:nvSpPr>
          <p:cNvPr id="3" name="Text Placeholder 2"/>
          <p:cNvSpPr>
            <a:spLocks noGrp="1"/>
          </p:cNvSpPr>
          <p:nvPr>
            <p:ph type="body" idx="1"/>
          </p:nvPr>
        </p:nvSpPr>
        <p:spPr>
          <a:xfrm>
            <a:off x="1114425" y="2595563"/>
            <a:ext cx="7610475" cy="3670300"/>
          </a:xfrm>
          <a:prstGeom prst="rect">
            <a:avLst/>
          </a:prstGeom>
          <a:solidFill>
            <a:schemeClr val="bg2"/>
          </a:solidFill>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2"/>
          </p:nvPr>
        </p:nvSpPr>
        <p:spPr>
          <a:xfrm>
            <a:off x="6580188" y="188913"/>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595959"/>
                </a:solidFill>
              </a:defRPr>
            </a:lvl1pPr>
          </a:lstStyle>
          <a:p>
            <a:pPr>
              <a:defRPr/>
            </a:pPr>
            <a:fld id="{39F6EF71-FA75-4CF4-A90B-E408AAF592A5}" type="datetimeFigureOut">
              <a:rPr lang="en-US"/>
              <a:pPr>
                <a:defRPr/>
              </a:pPr>
              <a:t>4/15/2016</a:t>
            </a:fld>
            <a:endParaRPr lang="en-US"/>
          </a:p>
        </p:txBody>
      </p:sp>
      <p:sp>
        <p:nvSpPr>
          <p:cNvPr id="5" name="Footer Placeholder 4"/>
          <p:cNvSpPr>
            <a:spLocks noGrp="1"/>
          </p:cNvSpPr>
          <p:nvPr>
            <p:ph type="ftr" sz="quarter" idx="3"/>
          </p:nvPr>
        </p:nvSpPr>
        <p:spPr>
          <a:xfrm>
            <a:off x="1120775" y="188913"/>
            <a:ext cx="2895600" cy="365125"/>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lumMod val="65000"/>
                    <a:lumOff val="3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89988" y="6569075"/>
            <a:ext cx="4572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a:defRPr/>
            </a:pPr>
            <a:fld id="{1E389E08-FAA0-4329-8FF1-D4F42C23EB8A}" type="slidenum">
              <a:rPr lang="en-US"/>
              <a:pPr>
                <a:defRPr/>
              </a:pPr>
              <a:t>‹#›</a:t>
            </a:fld>
            <a:endParaRPr lang="en-US"/>
          </a:p>
        </p:txBody>
      </p:sp>
      <p:sp>
        <p:nvSpPr>
          <p:cNvPr id="7" name="Rectangle 6"/>
          <p:cNvSpPr/>
          <p:nvPr/>
        </p:nvSpPr>
        <p:spPr>
          <a:xfrm>
            <a:off x="914400" y="0"/>
            <a:ext cx="7999413"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p>
        </p:txBody>
      </p:sp>
      <p:sp>
        <p:nvSpPr>
          <p:cNvPr id="8" name="Rectangle 7"/>
          <p:cNvSpPr/>
          <p:nvPr/>
        </p:nvSpPr>
        <p:spPr>
          <a:xfrm>
            <a:off x="914400" y="6675438"/>
            <a:ext cx="7999413"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a:p>
        </p:txBody>
      </p:sp>
    </p:spTree>
  </p:cSld>
  <p:clrMap bg1="lt1" tx1="dk1" bg2="lt2" tx2="dk2" accent1="accent1" accent2="accent2" accent3="accent3" accent4="accent4" accent5="accent5" accent6="accent6" hlink="hlink" folHlink="folHlink"/>
  <p:sldLayoutIdLst>
    <p:sldLayoutId id="2147483761" r:id="rId1"/>
    <p:sldLayoutId id="2147483762" r:id="rId2"/>
    <p:sldLayoutId id="2147483771" r:id="rId3"/>
    <p:sldLayoutId id="2147483763" r:id="rId4"/>
    <p:sldLayoutId id="2147483764" r:id="rId5"/>
    <p:sldLayoutId id="2147483772" r:id="rId6"/>
    <p:sldLayoutId id="2147483765" r:id="rId7"/>
    <p:sldLayoutId id="2147483766" r:id="rId8"/>
    <p:sldLayoutId id="2147483767" r:id="rId9"/>
    <p:sldLayoutId id="2147483768" r:id="rId10"/>
    <p:sldLayoutId id="2147483773" r:id="rId11"/>
    <p:sldLayoutId id="2147483774" r:id="rId12"/>
    <p:sldLayoutId id="2147483775" r:id="rId13"/>
    <p:sldLayoutId id="2147483769" r:id="rId14"/>
    <p:sldLayoutId id="2147483770" r:id="rId15"/>
  </p:sldLayoutIdLst>
  <p:timing>
    <p:tnLst>
      <p:par>
        <p:cTn id="1" dur="indefinite" restart="never" nodeType="tmRoot"/>
      </p:par>
    </p:tnLst>
  </p:timing>
  <p:txStyles>
    <p:titleStyle>
      <a:lvl1pPr algn="l" rtl="0" eaLnBrk="0" fontAlgn="base" hangingPunct="0">
        <a:spcBef>
          <a:spcPct val="0"/>
        </a:spcBef>
        <a:spcAft>
          <a:spcPct val="0"/>
        </a:spcAft>
        <a:defRPr sz="3600" kern="1200">
          <a:solidFill>
            <a:schemeClr val="bg1"/>
          </a:solidFill>
          <a:latin typeface="+mj-lt"/>
          <a:ea typeface="MS PGothic" panose="020B0600070205080204" pitchFamily="34" charset="-128"/>
          <a:cs typeface="MS PGothic" charset="0"/>
        </a:defRPr>
      </a:lvl1pPr>
      <a:lvl2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2pPr>
      <a:lvl3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3pPr>
      <a:lvl4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4pPr>
      <a:lvl5pPr algn="l" rtl="0" eaLnBrk="0" fontAlgn="base" hangingPunct="0">
        <a:spcBef>
          <a:spcPct val="0"/>
        </a:spcBef>
        <a:spcAft>
          <a:spcPct val="0"/>
        </a:spcAft>
        <a:defRPr sz="3600">
          <a:solidFill>
            <a:schemeClr val="bg1"/>
          </a:solidFill>
          <a:latin typeface="Century Gothic" panose="020B0502020202020204" pitchFamily="34" charset="0"/>
          <a:ea typeface="MS PGothic" panose="020B0600070205080204" pitchFamily="34" charset="-128"/>
          <a:cs typeface="MS PGothic" charset="0"/>
        </a:defRPr>
      </a:lvl5pPr>
      <a:lvl6pPr marL="4572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6pPr>
      <a:lvl7pPr marL="9144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7pPr>
      <a:lvl8pPr marL="13716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8pPr>
      <a:lvl9pPr marL="1828800" algn="l" rtl="0" fontAlgn="base">
        <a:spcBef>
          <a:spcPct val="0"/>
        </a:spcBef>
        <a:spcAft>
          <a:spcPct val="0"/>
        </a:spcAft>
        <a:defRPr sz="3600">
          <a:solidFill>
            <a:schemeClr val="bg1"/>
          </a:solidFill>
          <a:latin typeface="Century Gothic" panose="020B0502020202020204" pitchFamily="34" charset="0"/>
          <a:ea typeface="MS PGothic" panose="020B0600070205080204" pitchFamily="34" charset="-128"/>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S PGothic" panose="020B0600070205080204" pitchFamily="34" charset="-128"/>
          <a:cs typeface="MS PGothic" charset="0"/>
        </a:defRPr>
      </a:lvl1pPr>
      <a:lvl2pPr marL="685800" indent="-336550" algn="l" rtl="0" eaLnBrk="0" fontAlgn="base" hangingPunct="0">
        <a:spcBef>
          <a:spcPts val="600"/>
        </a:spcBef>
        <a:spcAft>
          <a:spcPct val="0"/>
        </a:spcAft>
        <a:buClr>
          <a:srgbClr val="25406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3pPr>
      <a:lvl4pPr marL="1371600" indent="-336550" algn="l" rtl="0" eaLnBrk="0" fontAlgn="base" hangingPunct="0">
        <a:spcBef>
          <a:spcPts val="600"/>
        </a:spcBef>
        <a:spcAft>
          <a:spcPct val="0"/>
        </a:spcAft>
        <a:buClr>
          <a:srgbClr val="25406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S PGothic" panose="020B0600070205080204" pitchFamily="34" charset="-128"/>
          <a:cs typeface="MS PGothic" charset="0"/>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casey@baller.co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5963" y="3035300"/>
            <a:ext cx="8001000" cy="3822700"/>
          </a:xfrm>
        </p:spPr>
        <p:txBody>
          <a:bodyPr>
            <a:normAutofit/>
          </a:bodyPr>
          <a:lstStyle/>
          <a:p>
            <a:pPr fontAlgn="auto">
              <a:spcAft>
                <a:spcPts val="0"/>
              </a:spcAft>
              <a:defRPr/>
            </a:pPr>
            <a:endParaRPr lang="en-US" dirty="0" smtClean="0"/>
          </a:p>
          <a:p>
            <a:pPr fontAlgn="auto">
              <a:spcAft>
                <a:spcPts val="0"/>
              </a:spcAft>
              <a:defRPr/>
            </a:pPr>
            <a:endParaRPr lang="en-US" dirty="0"/>
          </a:p>
          <a:p>
            <a:pPr fontAlgn="auto">
              <a:spcAft>
                <a:spcPts val="0"/>
              </a:spcAft>
              <a:defRPr/>
            </a:pPr>
            <a:endParaRPr lang="en-US" dirty="0" smtClean="0"/>
          </a:p>
          <a:p>
            <a:pPr fontAlgn="auto">
              <a:spcAft>
                <a:spcPts val="0"/>
              </a:spcAft>
              <a:defRPr/>
            </a:pPr>
            <a:endParaRPr lang="en-US" dirty="0" smtClean="0"/>
          </a:p>
          <a:p>
            <a:pPr fontAlgn="auto">
              <a:spcAft>
                <a:spcPts val="0"/>
              </a:spcAft>
              <a:defRPr/>
            </a:pPr>
            <a:endParaRPr lang="en-US" dirty="0"/>
          </a:p>
        </p:txBody>
      </p:sp>
      <p:sp>
        <p:nvSpPr>
          <p:cNvPr id="8195" name="Title 1"/>
          <p:cNvSpPr>
            <a:spLocks noGrp="1"/>
          </p:cNvSpPr>
          <p:nvPr>
            <p:ph type="ctrTitle"/>
          </p:nvPr>
        </p:nvSpPr>
        <p:spPr>
          <a:xfrm>
            <a:off x="217714" y="710168"/>
            <a:ext cx="8716963" cy="4647139"/>
          </a:xfrm>
        </p:spPr>
        <p:txBody>
          <a:bodyPr/>
          <a:lstStyle/>
          <a:p>
            <a:pPr algn="ctr" eaLnBrk="1" hangingPunct="1"/>
            <a:r>
              <a:rPr lang="en-US" altLang="en-US" sz="4200" dirty="0" smtClean="0"/>
              <a:t/>
            </a:r>
            <a:br>
              <a:rPr lang="en-US" altLang="en-US" sz="4200" dirty="0" smtClean="0"/>
            </a:br>
            <a:r>
              <a:rPr lang="en-US" altLang="en-US" sz="4200" dirty="0" smtClean="0"/>
              <a:t/>
            </a:r>
            <a:br>
              <a:rPr lang="en-US" altLang="en-US" sz="4200" dirty="0" smtClean="0"/>
            </a:br>
            <a:r>
              <a:rPr lang="en-US" altLang="en-US" sz="2400" dirty="0" smtClean="0"/>
              <a:t>Dark Fiber Transactions Involving Local Governments: </a:t>
            </a:r>
            <a:br>
              <a:rPr lang="en-US" altLang="en-US" sz="2400" dirty="0" smtClean="0"/>
            </a:br>
            <a:r>
              <a:rPr lang="en-US" altLang="en-US" sz="2400" dirty="0" smtClean="0"/>
              <a:t>Overview and Key Issues</a:t>
            </a:r>
            <a:r>
              <a:rPr lang="en-US" altLang="en-US" sz="2800" dirty="0" smtClean="0"/>
              <a:t/>
            </a:r>
            <a:br>
              <a:rPr lang="en-US" altLang="en-US" sz="2800" dirty="0" smtClean="0"/>
            </a:br>
            <a:r>
              <a:rPr lang="en-US" altLang="en-US" sz="2800" dirty="0" smtClean="0"/>
              <a:t/>
            </a:r>
            <a:br>
              <a:rPr lang="en-US" altLang="en-US" sz="2800" dirty="0" smtClean="0"/>
            </a:br>
            <a:r>
              <a:rPr lang="en-US" altLang="en-US" sz="1800" dirty="0" smtClean="0"/>
              <a:t>International Municipal Lawyers Association (IMLA)</a:t>
            </a:r>
            <a:br>
              <a:rPr lang="en-US" altLang="en-US" sz="1800" dirty="0" smtClean="0"/>
            </a:br>
            <a:r>
              <a:rPr lang="en-US" altLang="en-US" sz="1800" dirty="0" smtClean="0"/>
              <a:t>2016 Mid-Year Seminar</a:t>
            </a:r>
            <a:br>
              <a:rPr lang="en-US" altLang="en-US" sz="1800" dirty="0" smtClean="0"/>
            </a:br>
            <a:r>
              <a:rPr lang="en-US" altLang="en-US" sz="1800" dirty="0" smtClean="0"/>
              <a:t>April 16, 2016</a:t>
            </a:r>
            <a:r>
              <a:rPr lang="en-US" altLang="en-US" sz="1800" dirty="0"/>
              <a:t/>
            </a:r>
            <a:br>
              <a:rPr lang="en-US" altLang="en-US" sz="1800" dirty="0"/>
            </a:br>
            <a:r>
              <a:rPr lang="en-US" altLang="en-US" sz="1800" dirty="0" smtClean="0"/>
              <a:t>Washington, D.C.</a:t>
            </a:r>
            <a:br>
              <a:rPr lang="en-US" altLang="en-US" sz="1800" dirty="0" smtClean="0"/>
            </a:br>
            <a:endParaRPr lang="en-US" altLang="en-US" sz="4200" dirty="0" smtClean="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715963" y="5774489"/>
            <a:ext cx="3612091" cy="848668"/>
          </a:xfrm>
          <a:prstGeom prst="rect">
            <a:avLst/>
          </a:prstGeom>
        </p:spPr>
      </p:pic>
      <p:sp>
        <p:nvSpPr>
          <p:cNvPr id="2" name="TextBox 1"/>
          <p:cNvSpPr txBox="1"/>
          <p:nvPr/>
        </p:nvSpPr>
        <p:spPr>
          <a:xfrm>
            <a:off x="5314277" y="5598659"/>
            <a:ext cx="3402685" cy="1200329"/>
          </a:xfrm>
          <a:prstGeom prst="rect">
            <a:avLst/>
          </a:prstGeom>
          <a:noFill/>
        </p:spPr>
        <p:txBody>
          <a:bodyPr wrap="square" rtlCol="0">
            <a:spAutoFit/>
          </a:bodyPr>
          <a:lstStyle/>
          <a:p>
            <a:pPr algn="r"/>
            <a:r>
              <a:rPr lang="en-US" b="1" dirty="0" smtClean="0"/>
              <a:t>Casey Lide</a:t>
            </a:r>
          </a:p>
          <a:p>
            <a:pPr algn="r"/>
            <a:r>
              <a:rPr lang="en-US" b="1" cap="small" dirty="0" smtClean="0"/>
              <a:t>Baller Stokes &amp; Lide, P.C.</a:t>
            </a:r>
          </a:p>
          <a:p>
            <a:pPr algn="r"/>
            <a:r>
              <a:rPr lang="en-US" b="1" dirty="0" smtClean="0"/>
              <a:t>Washington, D.C.</a:t>
            </a:r>
          </a:p>
          <a:p>
            <a:pPr algn="r"/>
            <a:r>
              <a:rPr lang="en-US" b="1" dirty="0" smtClean="0"/>
              <a:t>www.baller.com</a:t>
            </a:r>
            <a:endParaRPr 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Issues Involving Dark Fiber Transactions and Local Governments</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endParaRPr lang="en-US" dirty="0"/>
          </a:p>
          <a:p>
            <a:pPr>
              <a:lnSpc>
                <a:spcPct val="80000"/>
              </a:lnSpc>
              <a:defRPr/>
            </a:pPr>
            <a:r>
              <a:rPr lang="en-US" dirty="0" smtClean="0"/>
              <a:t>Authority issues:</a:t>
            </a:r>
          </a:p>
          <a:p>
            <a:pPr lvl="1">
              <a:lnSpc>
                <a:spcPct val="80000"/>
              </a:lnSpc>
              <a:defRPr/>
            </a:pPr>
            <a:r>
              <a:rPr lang="en-US" dirty="0" smtClean="0"/>
              <a:t>Does the locality possess the underlying authority to undertake the transaction?</a:t>
            </a:r>
          </a:p>
          <a:p>
            <a:pPr>
              <a:lnSpc>
                <a:spcPct val="80000"/>
              </a:lnSpc>
              <a:defRPr/>
            </a:pPr>
            <a:r>
              <a:rPr lang="en-US" dirty="0" smtClean="0"/>
              <a:t>State barriers to municipal provision of telecommunications </a:t>
            </a:r>
          </a:p>
          <a:p>
            <a:pPr lvl="1">
              <a:lnSpc>
                <a:spcPct val="80000"/>
              </a:lnSpc>
              <a:defRPr/>
            </a:pPr>
            <a:r>
              <a:rPr lang="en-US" dirty="0" smtClean="0"/>
              <a:t>Are you in one of the 19 states with some form of prohibition against municipal communication services?  Check to see whether it may affect dark fiber (i.e., facility “used to provide …”?)</a:t>
            </a:r>
          </a:p>
          <a:p>
            <a:pPr>
              <a:lnSpc>
                <a:spcPct val="80000"/>
              </a:lnSpc>
              <a:defRPr/>
            </a:pPr>
            <a:r>
              <a:rPr lang="en-US" dirty="0" smtClean="0"/>
              <a:t>Be mindful of the “agent” argument.</a:t>
            </a:r>
          </a:p>
          <a:p>
            <a:pPr lvl="1">
              <a:lnSpc>
                <a:spcPct val="80000"/>
              </a:lnSpc>
              <a:defRPr/>
            </a:pPr>
            <a:r>
              <a:rPr lang="en-US" dirty="0" smtClean="0"/>
              <a:t>Depending on the relationship between the locality and the grantee, the grantee’s actions could arguably be imputed to the locality.  </a:t>
            </a:r>
          </a:p>
          <a:p>
            <a:pPr>
              <a:lnSpc>
                <a:spcPct val="80000"/>
              </a:lnSpc>
              <a:defRPr/>
            </a:pPr>
            <a:endParaRPr lang="en-US" dirty="0" smtClean="0"/>
          </a:p>
          <a:p>
            <a:pPr>
              <a:lnSpc>
                <a:spcPct val="80000"/>
              </a:lnSpc>
              <a:defRPr/>
            </a:pPr>
            <a:endParaRPr lang="en-US" dirty="0" smtClean="0"/>
          </a:p>
        </p:txBody>
      </p:sp>
    </p:spTree>
    <p:extLst>
      <p:ext uri="{BB962C8B-B14F-4D97-AF65-F5344CB8AC3E}">
        <p14:creationId xmlns:p14="http://schemas.microsoft.com/office/powerpoint/2010/main" val="2959466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Issues Involving Dark Fiber Transactions and Local Governments</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endParaRPr lang="en-US" dirty="0"/>
          </a:p>
          <a:p>
            <a:pPr>
              <a:lnSpc>
                <a:spcPct val="80000"/>
              </a:lnSpc>
              <a:defRPr/>
            </a:pPr>
            <a:r>
              <a:rPr lang="en-US" dirty="0" smtClean="0"/>
              <a:t>Regulations concerning lease of government property</a:t>
            </a:r>
          </a:p>
          <a:p>
            <a:pPr lvl="1">
              <a:lnSpc>
                <a:spcPct val="80000"/>
              </a:lnSpc>
              <a:defRPr/>
            </a:pPr>
            <a:r>
              <a:rPr lang="en-US" dirty="0" smtClean="0"/>
              <a:t>Strict local rules concerning lease of government-owned property may not be well suited to realities of dynamic telecommunications industry.</a:t>
            </a:r>
          </a:p>
          <a:p>
            <a:pPr marL="349250" lvl="1" indent="0">
              <a:lnSpc>
                <a:spcPct val="80000"/>
              </a:lnSpc>
              <a:buNone/>
              <a:defRPr/>
            </a:pPr>
            <a:endParaRPr lang="en-US" dirty="0" smtClean="0"/>
          </a:p>
          <a:p>
            <a:pPr>
              <a:lnSpc>
                <a:spcPct val="80000"/>
              </a:lnSpc>
              <a:defRPr/>
            </a:pPr>
            <a:r>
              <a:rPr lang="en-US" dirty="0" smtClean="0"/>
              <a:t>Private use exception to tax-favored financing</a:t>
            </a:r>
          </a:p>
          <a:p>
            <a:pPr lvl="1">
              <a:lnSpc>
                <a:spcPct val="80000"/>
              </a:lnSpc>
              <a:defRPr/>
            </a:pPr>
            <a:r>
              <a:rPr lang="en-US" dirty="0" smtClean="0"/>
              <a:t>Some forms of municipal financing impose limits on the extent to which a financed asset may benefit a particular private party.</a:t>
            </a:r>
          </a:p>
          <a:p>
            <a:pPr lvl="1">
              <a:lnSpc>
                <a:spcPct val="80000"/>
              </a:lnSpc>
              <a:defRPr/>
            </a:pPr>
            <a:r>
              <a:rPr lang="en-US" dirty="0" smtClean="0"/>
              <a:t>Example:  Excess dark fiber funded by tax-favored municipal bonds </a:t>
            </a:r>
            <a:r>
              <a:rPr lang="en-US" dirty="0" err="1" smtClean="0"/>
              <a:t>IRU’d</a:t>
            </a:r>
            <a:r>
              <a:rPr lang="en-US" dirty="0" smtClean="0"/>
              <a:t> to for-profit telco without restriction.</a:t>
            </a:r>
          </a:p>
          <a:p>
            <a:pPr marL="349250" lvl="1" indent="0">
              <a:lnSpc>
                <a:spcPct val="80000"/>
              </a:lnSpc>
              <a:buNone/>
              <a:defRPr/>
            </a:pPr>
            <a:endParaRPr lang="en-US" dirty="0" smtClean="0"/>
          </a:p>
          <a:p>
            <a:pPr>
              <a:lnSpc>
                <a:spcPct val="80000"/>
              </a:lnSpc>
              <a:defRPr/>
            </a:pPr>
            <a:r>
              <a:rPr lang="en-US" dirty="0" smtClean="0"/>
              <a:t>BTOP encumbrances and conditions</a:t>
            </a:r>
          </a:p>
          <a:p>
            <a:pPr lvl="1">
              <a:lnSpc>
                <a:spcPct val="80000"/>
              </a:lnSpc>
              <a:defRPr/>
            </a:pPr>
            <a:r>
              <a:rPr lang="en-US" dirty="0" smtClean="0"/>
              <a:t>Nondiscrimination and neutral interconnection obligations under BTOP generally “flow through” to subsequent users of BTOP-funded facilities.  </a:t>
            </a:r>
          </a:p>
          <a:p>
            <a:pPr marL="349250" lvl="1" indent="0">
              <a:lnSpc>
                <a:spcPct val="80000"/>
              </a:lnSpc>
              <a:buNone/>
              <a:defRPr/>
            </a:pPr>
            <a:endParaRPr lang="en-US" dirty="0" smtClean="0"/>
          </a:p>
          <a:p>
            <a:pPr>
              <a:lnSpc>
                <a:spcPct val="80000"/>
              </a:lnSpc>
              <a:defRPr/>
            </a:pPr>
            <a:endParaRPr lang="en-US" dirty="0" smtClean="0"/>
          </a:p>
          <a:p>
            <a:pPr>
              <a:lnSpc>
                <a:spcPct val="80000"/>
              </a:lnSpc>
              <a:defRPr/>
            </a:pPr>
            <a:endParaRPr lang="en-US" dirty="0" smtClean="0"/>
          </a:p>
        </p:txBody>
      </p:sp>
    </p:spTree>
    <p:extLst>
      <p:ext uri="{BB962C8B-B14F-4D97-AF65-F5344CB8AC3E}">
        <p14:creationId xmlns:p14="http://schemas.microsoft.com/office/powerpoint/2010/main" val="25562093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75012"/>
            <a:ext cx="8915400" cy="3270324"/>
          </a:xfrm>
        </p:spPr>
        <p:txBody>
          <a:bodyPr/>
          <a:lstStyle/>
          <a:p>
            <a:r>
              <a:rPr lang="en-US" dirty="0" smtClean="0"/>
              <a:t/>
            </a:r>
            <a:br>
              <a:rPr lang="en-US" dirty="0" smtClean="0"/>
            </a:br>
            <a:r>
              <a:rPr lang="en-US" dirty="0" smtClean="0"/>
              <a:t>Q&amp;A</a:t>
            </a:r>
            <a:br>
              <a:rPr lang="en-US" dirty="0" smtClean="0"/>
            </a:br>
            <a:r>
              <a:rPr lang="en-US" dirty="0"/>
              <a:t/>
            </a:r>
            <a:br>
              <a:rPr lang="en-US" dirty="0"/>
            </a:br>
            <a:endParaRPr lang="en-US" dirty="0"/>
          </a:p>
        </p:txBody>
      </p:sp>
      <p:sp>
        <p:nvSpPr>
          <p:cNvPr id="3" name="Text Placeholder 2"/>
          <p:cNvSpPr>
            <a:spLocks noGrp="1"/>
          </p:cNvSpPr>
          <p:nvPr>
            <p:ph type="body" idx="1"/>
          </p:nvPr>
        </p:nvSpPr>
        <p:spPr>
          <a:xfrm>
            <a:off x="914400" y="5045336"/>
            <a:ext cx="8001000" cy="1688951"/>
          </a:xfrm>
        </p:spPr>
        <p:txBody>
          <a:bodyPr>
            <a:noAutofit/>
          </a:bodyPr>
          <a:lstStyle/>
          <a:p>
            <a:pPr algn="r"/>
            <a:r>
              <a:rPr lang="en-US" dirty="0" smtClean="0"/>
              <a:t>Casey Lide</a:t>
            </a:r>
          </a:p>
          <a:p>
            <a:pPr algn="r"/>
            <a:r>
              <a:rPr lang="en-US" cap="small" dirty="0" smtClean="0"/>
              <a:t>Baller Stokes &amp; Lide, P.C</a:t>
            </a:r>
            <a:r>
              <a:rPr lang="en-US" dirty="0" smtClean="0"/>
              <a:t>.</a:t>
            </a:r>
          </a:p>
          <a:p>
            <a:pPr algn="r"/>
            <a:r>
              <a:rPr lang="en-US" dirty="0" smtClean="0">
                <a:hlinkClick r:id="rId2"/>
              </a:rPr>
              <a:t>casey@baller.com</a:t>
            </a:r>
            <a:endParaRPr lang="en-US" dirty="0" smtClean="0"/>
          </a:p>
          <a:p>
            <a:pPr algn="r"/>
            <a:r>
              <a:rPr lang="en-US" dirty="0" smtClean="0"/>
              <a:t>202/277-6276</a:t>
            </a:r>
            <a:endParaRPr lang="en-US" dirty="0"/>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302809" y="5460097"/>
            <a:ext cx="3612091" cy="848668"/>
          </a:xfrm>
          <a:prstGeom prst="rect">
            <a:avLst/>
          </a:prstGeom>
        </p:spPr>
      </p:pic>
    </p:spTree>
    <p:extLst>
      <p:ext uri="{BB962C8B-B14F-4D97-AF65-F5344CB8AC3E}">
        <p14:creationId xmlns:p14="http://schemas.microsoft.com/office/powerpoint/2010/main" val="2789154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0" y="508000"/>
            <a:ext cx="8913813" cy="914400"/>
          </a:xfrm>
        </p:spPr>
        <p:txBody>
          <a:bodyPr/>
          <a:lstStyle/>
          <a:p>
            <a:pPr algn="ctr"/>
            <a:r>
              <a:rPr lang="en-US" altLang="en-US" smtClean="0"/>
              <a:t>DISCLAIMER</a:t>
            </a:r>
          </a:p>
        </p:txBody>
      </p:sp>
      <p:sp>
        <p:nvSpPr>
          <p:cNvPr id="921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bodyPr>
          <a:lstStyle/>
          <a:p>
            <a:pPr marL="349250" lvl="1" indent="0">
              <a:buFont typeface="Wingdings 2" panose="05020102010507070707" pitchFamily="18" charset="2"/>
              <a:buNone/>
            </a:pPr>
            <a:endParaRPr lang="en-US" altLang="en-US" smtClean="0"/>
          </a:p>
          <a:p>
            <a:pPr marL="349250" lvl="1" indent="0">
              <a:buFont typeface="Wingdings 2" panose="05020102010507070707" pitchFamily="18" charset="2"/>
              <a:buNone/>
            </a:pPr>
            <a:endParaRPr lang="en-US" altLang="en-US" smtClean="0"/>
          </a:p>
          <a:p>
            <a:pPr algn="just">
              <a:lnSpc>
                <a:spcPct val="90000"/>
              </a:lnSpc>
              <a:buFontTx/>
              <a:buNone/>
            </a:pPr>
            <a:r>
              <a:rPr lang="en-US" altLang="en-US" smtClean="0">
                <a:cs typeface="Times New Roman" panose="02020603050405020304" pitchFamily="18" charset="0"/>
              </a:rPr>
              <a:t>	This presentation does not constitute legal advice and should not be interpreted as such.   </a:t>
            </a:r>
          </a:p>
          <a:p>
            <a:pPr algn="just">
              <a:lnSpc>
                <a:spcPct val="90000"/>
              </a:lnSpc>
              <a:buFontTx/>
              <a:buNone/>
            </a:pPr>
            <a:r>
              <a:rPr lang="en-US" altLang="en-US" smtClean="0">
                <a:cs typeface="Times New Roman" panose="02020603050405020304" pitchFamily="18" charset="0"/>
              </a:rPr>
              <a:t>	For advice on federal, state or local law, please consult qualified legal counsel.</a:t>
            </a:r>
          </a:p>
          <a:p>
            <a:pPr marL="692150" lvl="2" indent="0">
              <a:buFont typeface="Wingdings 2" panose="05020102010507070707" pitchFamily="18" charset="2"/>
              <a:buNone/>
            </a:pPr>
            <a:endParaRPr lang="en-US" alt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What is “Dark Fiber”?</a:t>
            </a:r>
            <a:endParaRPr lang="en-US" altLang="en-US" sz="2800" dirty="0" smtClean="0"/>
          </a:p>
        </p:txBody>
      </p:sp>
      <p:sp>
        <p:nvSpPr>
          <p:cNvPr id="14339"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120000"/>
              </a:lnSpc>
              <a:defRPr/>
            </a:pPr>
            <a:endParaRPr lang="en-US" dirty="0">
              <a:cs typeface="Times New Roman" panose="02020603050405020304" pitchFamily="18" charset="0"/>
            </a:endParaRPr>
          </a:p>
          <a:p>
            <a:pPr>
              <a:lnSpc>
                <a:spcPct val="120000"/>
              </a:lnSpc>
              <a:defRPr/>
            </a:pPr>
            <a:r>
              <a:rPr lang="en-US" sz="2200" dirty="0" smtClean="0">
                <a:cs typeface="Times New Roman" panose="02020603050405020304" pitchFamily="18" charset="0"/>
              </a:rPr>
              <a:t>One or more unused or </a:t>
            </a:r>
            <a:r>
              <a:rPr lang="en-US" sz="2200" dirty="0" err="1" smtClean="0">
                <a:cs typeface="Times New Roman" panose="02020603050405020304" pitchFamily="18" charset="0"/>
              </a:rPr>
              <a:t>unactivated</a:t>
            </a:r>
            <a:r>
              <a:rPr lang="en-US" sz="2200" dirty="0" smtClean="0">
                <a:cs typeface="Times New Roman" panose="02020603050405020304" pitchFamily="18" charset="0"/>
              </a:rPr>
              <a:t> fiber optic strands</a:t>
            </a:r>
            <a:r>
              <a:rPr lang="en-US" sz="2200" dirty="0" smtClean="0">
                <a:cs typeface="Times New Roman" panose="02020603050405020304" pitchFamily="18" charset="0"/>
              </a:rPr>
              <a:t>, within a fiber optic cable.</a:t>
            </a:r>
          </a:p>
          <a:p>
            <a:pPr>
              <a:lnSpc>
                <a:spcPct val="120000"/>
              </a:lnSpc>
              <a:defRPr/>
            </a:pPr>
            <a:r>
              <a:rPr lang="en-US" sz="2200" dirty="0" smtClean="0">
                <a:cs typeface="Times New Roman" panose="02020603050405020304" pitchFamily="18" charset="0"/>
              </a:rPr>
              <a:t>Installation and operation of activating electronics can be done by the owner, or by another party.</a:t>
            </a:r>
          </a:p>
          <a:p>
            <a:pPr>
              <a:lnSpc>
                <a:spcPct val="120000"/>
              </a:lnSpc>
              <a:defRPr/>
            </a:pPr>
            <a:r>
              <a:rPr lang="en-US" sz="2200" dirty="0" smtClean="0">
                <a:cs typeface="Times New Roman" panose="02020603050405020304" pitchFamily="18" charset="0"/>
              </a:rPr>
              <a:t>The right to use the strand to transmit information is legally distinguishable from the ownership interest in the underlying fiber optic facility. </a:t>
            </a:r>
            <a:r>
              <a:rPr lang="en-US" sz="2200" dirty="0" smtClean="0"/>
              <a:t> </a:t>
            </a:r>
            <a:endParaRPr lang="en-US" sz="2200" dirty="0">
              <a:cs typeface="Times New Roman" panose="02020603050405020304" pitchFamily="18" charset="0"/>
            </a:endParaRPr>
          </a:p>
          <a:p>
            <a:pPr>
              <a:defRPr/>
            </a:pPr>
            <a:endParaRPr lang="en-US" dirty="0" smtClean="0"/>
          </a:p>
        </p:txBody>
      </p:sp>
    </p:spTree>
    <p:extLst>
      <p:ext uri="{BB962C8B-B14F-4D97-AF65-F5344CB8AC3E}">
        <p14:creationId xmlns:p14="http://schemas.microsoft.com/office/powerpoint/2010/main" val="887407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Dark Fiber Transactions:  Examples</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r>
              <a:rPr lang="en-US" altLang="en-US" dirty="0" smtClean="0"/>
              <a:t>Fiber owned by city or municipally owned utility, used historically for municipal / utility purposes:</a:t>
            </a:r>
          </a:p>
          <a:p>
            <a:pPr lvl="2"/>
            <a:r>
              <a:rPr lang="en-US" altLang="en-US" dirty="0" smtClean="0"/>
              <a:t>Right to use fiber granted to another entity for development / expansion of a retail communications network.   (P3?)</a:t>
            </a:r>
          </a:p>
          <a:p>
            <a:pPr marL="685800" lvl="2" indent="0">
              <a:buNone/>
            </a:pPr>
            <a:endParaRPr lang="en-US" altLang="en-US" dirty="0" smtClean="0"/>
          </a:p>
          <a:p>
            <a:r>
              <a:rPr lang="en-US" altLang="en-US" dirty="0" smtClean="0"/>
              <a:t>Fiber owned by county, need to connect to a hospital outside of fiber footprint.</a:t>
            </a:r>
          </a:p>
          <a:p>
            <a:pPr lvl="2"/>
            <a:r>
              <a:rPr lang="en-US" altLang="en-US" dirty="0" smtClean="0"/>
              <a:t>Negotiates deal with owner of fiber between county network and hospital.  May involve fiber swap, expanding reach of both networks</a:t>
            </a:r>
          </a:p>
          <a:p>
            <a:pPr marL="685800" lvl="2" indent="0">
              <a:buNone/>
            </a:pPr>
            <a:endParaRPr lang="en-US" altLang="en-US" dirty="0" smtClean="0"/>
          </a:p>
          <a:p>
            <a:r>
              <a:rPr lang="en-US" altLang="en-US" dirty="0" smtClean="0"/>
              <a:t>Fiber owned by telco or cable company in local PROW.</a:t>
            </a:r>
          </a:p>
          <a:p>
            <a:pPr lvl="2"/>
            <a:r>
              <a:rPr lang="en-US" altLang="en-US" dirty="0" smtClean="0"/>
              <a:t>Localit</a:t>
            </a:r>
            <a:r>
              <a:rPr lang="en-US" altLang="en-US" dirty="0" smtClean="0"/>
              <a:t>y obtains right to use fiber (cable I-Net, in-kind compensation etc.).</a:t>
            </a:r>
            <a:endParaRPr lang="en-US" altLang="en-US" dirty="0" smtClean="0"/>
          </a:p>
        </p:txBody>
      </p:sp>
    </p:spTree>
    <p:extLst>
      <p:ext uri="{BB962C8B-B14F-4D97-AF65-F5344CB8AC3E}">
        <p14:creationId xmlns:p14="http://schemas.microsoft.com/office/powerpoint/2010/main" val="18960432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508000"/>
            <a:ext cx="8913813" cy="914400"/>
          </a:xfrm>
        </p:spPr>
        <p:txBody>
          <a:bodyPr/>
          <a:lstStyle/>
          <a:p>
            <a:r>
              <a:rPr lang="en-US" altLang="en-US" sz="2800" dirty="0" smtClean="0">
                <a:cs typeface="Times New Roman" panose="02020603050405020304" pitchFamily="18" charset="0"/>
              </a:rPr>
              <a:t/>
            </a:r>
            <a:br>
              <a:rPr lang="en-US" altLang="en-US" sz="2800" dirty="0" smtClean="0">
                <a:cs typeface="Times New Roman" panose="02020603050405020304" pitchFamily="18" charset="0"/>
              </a:rPr>
            </a:br>
            <a:r>
              <a:rPr lang="en-US" altLang="en-US" sz="2800" dirty="0" smtClean="0">
                <a:cs typeface="Times New Roman" panose="02020603050405020304" pitchFamily="18" charset="0"/>
              </a:rPr>
              <a:t>Dark Fiber Transactions</a:t>
            </a:r>
            <a:r>
              <a:rPr lang="en-US" altLang="en-US" sz="2800" dirty="0" smtClean="0">
                <a:cs typeface="Times New Roman" panose="02020603050405020304" pitchFamily="18" charset="0"/>
              </a:rPr>
              <a:t/>
            </a:r>
            <a:br>
              <a:rPr lang="en-US" altLang="en-US" sz="2800" dirty="0" smtClean="0">
                <a:cs typeface="Times New Roman" panose="02020603050405020304" pitchFamily="18" charset="0"/>
              </a:rPr>
            </a:br>
            <a:endParaRPr lang="en-US" altLang="en-US" sz="2800" dirty="0" smtClean="0"/>
          </a:p>
        </p:txBody>
      </p:sp>
      <p:sp>
        <p:nvSpPr>
          <p:cNvPr id="11267"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endParaRPr lang="en-US" altLang="en-US" dirty="0" smtClean="0"/>
          </a:p>
          <a:p>
            <a:endParaRPr lang="en-US" altLang="en-US" dirty="0"/>
          </a:p>
          <a:p>
            <a:endParaRPr lang="en-US" altLang="en-US" dirty="0" smtClean="0"/>
          </a:p>
          <a:p>
            <a:pPr marL="0" indent="0" algn="ctr">
              <a:buNone/>
            </a:pPr>
            <a:r>
              <a:rPr lang="en-US" altLang="en-US" sz="2400" dirty="0" smtClean="0"/>
              <a:t>A right to use dark fiber is normally granted as either an </a:t>
            </a:r>
            <a:r>
              <a:rPr lang="en-US" altLang="en-US" sz="2400" b="1" dirty="0" smtClean="0"/>
              <a:t>“indefeasible right of use</a:t>
            </a:r>
            <a:r>
              <a:rPr lang="en-US" altLang="en-US" sz="2400" dirty="0" smtClean="0"/>
              <a:t>” (IRU),                             or a </a:t>
            </a:r>
            <a:r>
              <a:rPr lang="en-US" altLang="en-US" sz="2400" dirty="0" smtClean="0"/>
              <a:t>dark fiber lease.</a:t>
            </a:r>
            <a:endParaRPr lang="en-US" altLang="en-US"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“Indefeasible Right of Use” (IRU)</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lnSpcReduction="10000"/>
          </a:bodyPr>
          <a:lstStyle/>
          <a:p>
            <a:pPr>
              <a:lnSpc>
                <a:spcPct val="80000"/>
              </a:lnSpc>
              <a:defRPr/>
            </a:pPr>
            <a:endParaRPr lang="en-US" dirty="0"/>
          </a:p>
          <a:p>
            <a:pPr>
              <a:lnSpc>
                <a:spcPct val="80000"/>
              </a:lnSpc>
              <a:defRPr/>
            </a:pPr>
            <a:r>
              <a:rPr lang="en-US" dirty="0" smtClean="0"/>
              <a:t>The most common method by which rights in fiber optic cable are transferred within the telecommunications industry.</a:t>
            </a:r>
          </a:p>
          <a:p>
            <a:pPr>
              <a:lnSpc>
                <a:spcPct val="80000"/>
              </a:lnSpc>
              <a:defRPr/>
            </a:pPr>
            <a:r>
              <a:rPr lang="en-US" dirty="0" smtClean="0"/>
              <a:t>An IRU is an agreement granting the exclusive use of dark fiber (a “dark fiber IRU”) or capacity (a “capacity” or “lit fiber IRU”)</a:t>
            </a:r>
            <a:endParaRPr lang="en-US" dirty="0"/>
          </a:p>
          <a:p>
            <a:pPr>
              <a:lnSpc>
                <a:spcPct val="80000"/>
              </a:lnSpc>
              <a:defRPr/>
            </a:pPr>
            <a:r>
              <a:rPr lang="en-US" dirty="0" smtClean="0"/>
              <a:t>Term normally corresponds to the useful life of the asset </a:t>
            </a:r>
          </a:p>
          <a:p>
            <a:pPr lvl="1">
              <a:lnSpc>
                <a:spcPct val="80000"/>
              </a:lnSpc>
              <a:defRPr/>
            </a:pPr>
            <a:r>
              <a:rPr lang="en-US" dirty="0" smtClean="0"/>
              <a:t>Fiber = 20 years, +/-</a:t>
            </a:r>
          </a:p>
          <a:p>
            <a:pPr>
              <a:lnSpc>
                <a:spcPct val="80000"/>
              </a:lnSpc>
              <a:defRPr/>
            </a:pPr>
            <a:r>
              <a:rPr lang="en-US" dirty="0" smtClean="0"/>
              <a:t>Payments for right to use are front-loaded</a:t>
            </a:r>
          </a:p>
          <a:p>
            <a:pPr lvl="1">
              <a:lnSpc>
                <a:spcPct val="80000"/>
              </a:lnSpc>
              <a:defRPr/>
            </a:pPr>
            <a:r>
              <a:rPr lang="en-US" dirty="0" smtClean="0"/>
              <a:t>Maintenance fees can be periodic</a:t>
            </a:r>
          </a:p>
          <a:p>
            <a:pPr>
              <a:lnSpc>
                <a:spcPct val="80000"/>
              </a:lnSpc>
              <a:defRPr/>
            </a:pPr>
            <a:r>
              <a:rPr lang="en-US" dirty="0" smtClean="0"/>
              <a:t>As close to an outright sale as possible, without transferring title.</a:t>
            </a:r>
          </a:p>
          <a:p>
            <a:pPr>
              <a:lnSpc>
                <a:spcPct val="80000"/>
              </a:lnSpc>
              <a:defRPr/>
            </a:pPr>
            <a:r>
              <a:rPr lang="en-US" dirty="0"/>
              <a:t>IRU purchaser normally allowed to treat its investment as a capital cost, rather than an operating expense.  </a:t>
            </a:r>
          </a:p>
          <a:p>
            <a:pPr>
              <a:lnSpc>
                <a:spcPct val="80000"/>
              </a:lnSpc>
              <a:defRPr/>
            </a:pPr>
            <a:endParaRPr lang="en-US" dirty="0" smtClean="0"/>
          </a:p>
          <a:p>
            <a:pPr>
              <a:lnSpc>
                <a:spcPct val="80000"/>
              </a:lnSpc>
              <a:defRPr/>
            </a:pPr>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“Indefeasible Right of Use” (IRU) vs. </a:t>
            </a:r>
            <a:br>
              <a:rPr lang="en-US" altLang="en-US" sz="2800" dirty="0" smtClean="0"/>
            </a:br>
            <a:r>
              <a:rPr lang="en-US" altLang="en-US" sz="2800" dirty="0" smtClean="0"/>
              <a:t>Dark Fiber Lease</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endParaRPr lang="en-US" dirty="0"/>
          </a:p>
          <a:p>
            <a:pPr>
              <a:lnSpc>
                <a:spcPct val="80000"/>
              </a:lnSpc>
              <a:defRPr/>
            </a:pPr>
            <a:r>
              <a:rPr lang="en-US" dirty="0" smtClean="0"/>
              <a:t>Terminology often used interchangeably, and in fact very similar.</a:t>
            </a:r>
          </a:p>
          <a:p>
            <a:pPr>
              <a:lnSpc>
                <a:spcPct val="80000"/>
              </a:lnSpc>
              <a:defRPr/>
            </a:pPr>
            <a:r>
              <a:rPr lang="en-US" dirty="0" smtClean="0"/>
              <a:t>Both involve an exclusive, irrevocable (so long as IRU fee and lease payment are made) possessory interest in certain property, for a term.    Both may (but need not) be transferable.  Title to the property remains with grantor/lessor.</a:t>
            </a:r>
          </a:p>
          <a:p>
            <a:pPr>
              <a:lnSpc>
                <a:spcPct val="80000"/>
              </a:lnSpc>
              <a:defRPr/>
            </a:pPr>
            <a:r>
              <a:rPr lang="en-US" dirty="0" smtClean="0"/>
              <a:t>But a lease may be preferable when:</a:t>
            </a:r>
          </a:p>
          <a:p>
            <a:pPr lvl="1">
              <a:lnSpc>
                <a:spcPct val="80000"/>
              </a:lnSpc>
              <a:defRPr/>
            </a:pPr>
            <a:r>
              <a:rPr lang="en-US" dirty="0" smtClean="0"/>
              <a:t>Use payments are spread over the term, rather than mostly upfront.</a:t>
            </a:r>
          </a:p>
          <a:p>
            <a:pPr lvl="1">
              <a:lnSpc>
                <a:spcPct val="80000"/>
              </a:lnSpc>
              <a:defRPr/>
            </a:pPr>
            <a:r>
              <a:rPr lang="en-US" dirty="0" smtClean="0"/>
              <a:t>Term of agreement is significantly shorter than the useful life of the asset.</a:t>
            </a:r>
          </a:p>
          <a:p>
            <a:pPr lvl="1">
              <a:lnSpc>
                <a:spcPct val="80000"/>
              </a:lnSpc>
              <a:defRPr/>
            </a:pPr>
            <a:r>
              <a:rPr lang="en-US" dirty="0" smtClean="0"/>
              <a:t>Grantee is unconcerned with treatment as capital vs. operating expense, for tax purposes.</a:t>
            </a:r>
            <a:endParaRPr lang="en-US" dirty="0"/>
          </a:p>
          <a:p>
            <a:pPr>
              <a:lnSpc>
                <a:spcPct val="80000"/>
              </a:lnSpc>
              <a:defRPr/>
            </a:pPr>
            <a:endParaRPr lang="en-US" dirty="0" smtClean="0"/>
          </a:p>
          <a:p>
            <a:pPr>
              <a:lnSpc>
                <a:spcPct val="80000"/>
              </a:lnSpc>
              <a:defRPr/>
            </a:pPr>
            <a:endParaRPr lang="en-US" dirty="0" smtClean="0"/>
          </a:p>
        </p:txBody>
      </p:sp>
    </p:spTree>
    <p:extLst>
      <p:ext uri="{BB962C8B-B14F-4D97-AF65-F5344CB8AC3E}">
        <p14:creationId xmlns:p14="http://schemas.microsoft.com/office/powerpoint/2010/main" val="18260385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Typical Contents of Dark Fiber IRU or Lease</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endParaRPr lang="en-US" dirty="0"/>
          </a:p>
          <a:p>
            <a:pPr>
              <a:lnSpc>
                <a:spcPct val="80000"/>
              </a:lnSpc>
              <a:defRPr/>
            </a:pPr>
            <a:r>
              <a:rPr lang="en-US" dirty="0" smtClean="0"/>
              <a:t>Specific description of the dark fiber:  route map, locations served, number of strands, etc.</a:t>
            </a:r>
          </a:p>
          <a:p>
            <a:pPr>
              <a:lnSpc>
                <a:spcPct val="80000"/>
              </a:lnSpc>
              <a:defRPr/>
            </a:pPr>
            <a:r>
              <a:rPr lang="en-US" dirty="0" smtClean="0"/>
              <a:t>Premises entries</a:t>
            </a:r>
          </a:p>
          <a:p>
            <a:pPr>
              <a:lnSpc>
                <a:spcPct val="80000"/>
              </a:lnSpc>
              <a:defRPr/>
            </a:pPr>
            <a:r>
              <a:rPr lang="en-US" dirty="0" smtClean="0"/>
              <a:t>Demarcation points</a:t>
            </a:r>
          </a:p>
          <a:p>
            <a:pPr>
              <a:lnSpc>
                <a:spcPct val="80000"/>
              </a:lnSpc>
              <a:defRPr/>
            </a:pPr>
            <a:r>
              <a:rPr lang="en-US" dirty="0" smtClean="0"/>
              <a:t>Access to facilities by grantee (splicing, equipment activation, testing, etc.)</a:t>
            </a:r>
          </a:p>
          <a:p>
            <a:pPr>
              <a:lnSpc>
                <a:spcPct val="80000"/>
              </a:lnSpc>
              <a:defRPr/>
            </a:pPr>
            <a:r>
              <a:rPr lang="en-US" dirty="0" smtClean="0"/>
              <a:t>Maintenance / relocation terms:  address respective rights and obligations relating to:</a:t>
            </a:r>
          </a:p>
          <a:p>
            <a:pPr lvl="1">
              <a:lnSpc>
                <a:spcPct val="80000"/>
              </a:lnSpc>
              <a:defRPr/>
            </a:pPr>
            <a:r>
              <a:rPr lang="en-US" dirty="0" smtClean="0"/>
              <a:t>Periodic / routine maintenance</a:t>
            </a:r>
          </a:p>
          <a:p>
            <a:pPr lvl="1">
              <a:lnSpc>
                <a:spcPct val="80000"/>
              </a:lnSpc>
              <a:defRPr/>
            </a:pPr>
            <a:r>
              <a:rPr lang="en-US" dirty="0" smtClean="0"/>
              <a:t>Emergency maintenance in the case of physical damage</a:t>
            </a:r>
          </a:p>
          <a:p>
            <a:pPr lvl="1">
              <a:lnSpc>
                <a:spcPct val="80000"/>
              </a:lnSpc>
              <a:defRPr/>
            </a:pPr>
            <a:r>
              <a:rPr lang="en-US" dirty="0" smtClean="0"/>
              <a:t>Expenses in case the fiber must be relocated</a:t>
            </a:r>
          </a:p>
          <a:p>
            <a:pPr lvl="1">
              <a:lnSpc>
                <a:spcPct val="80000"/>
              </a:lnSpc>
              <a:defRPr/>
            </a:pPr>
            <a:r>
              <a:rPr lang="en-US" dirty="0" smtClean="0"/>
              <a:t>Pro-rata allocation among other uses in the cable may be appropriate.</a:t>
            </a:r>
          </a:p>
          <a:p>
            <a:pPr>
              <a:lnSpc>
                <a:spcPct val="80000"/>
              </a:lnSpc>
              <a:defRPr/>
            </a:pPr>
            <a:endParaRPr lang="en-US" dirty="0" smtClean="0"/>
          </a:p>
          <a:p>
            <a:pPr>
              <a:lnSpc>
                <a:spcPct val="80000"/>
              </a:lnSpc>
              <a:defRPr/>
            </a:pPr>
            <a:endParaRPr lang="en-US" dirty="0" smtClean="0"/>
          </a:p>
        </p:txBody>
      </p:sp>
    </p:spTree>
    <p:extLst>
      <p:ext uri="{BB962C8B-B14F-4D97-AF65-F5344CB8AC3E}">
        <p14:creationId xmlns:p14="http://schemas.microsoft.com/office/powerpoint/2010/main" val="17893268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0" y="508000"/>
            <a:ext cx="8913813" cy="914400"/>
          </a:xfrm>
        </p:spPr>
        <p:txBody>
          <a:bodyPr/>
          <a:lstStyle/>
          <a:p>
            <a:pPr algn="ctr"/>
            <a:r>
              <a:rPr lang="en-US" altLang="en-US" sz="2800" dirty="0" smtClean="0"/>
              <a:t>Typical Contents of Dark Fiber IRU or Lease</a:t>
            </a:r>
            <a:endParaRPr lang="en-US" altLang="en-US" sz="2800" dirty="0" smtClean="0"/>
          </a:p>
        </p:txBody>
      </p:sp>
      <p:sp>
        <p:nvSpPr>
          <p:cNvPr id="12291" name="Content Placeholder 2"/>
          <p:cNvSpPr>
            <a:spLocks noGrp="1"/>
          </p:cNvSpPr>
          <p:nvPr>
            <p:ph idx="1"/>
          </p:nvPr>
        </p:nvSpPr>
        <p:spPr bwMode="auto">
          <a:xfrm>
            <a:off x="904875" y="1422400"/>
            <a:ext cx="8008938" cy="5314950"/>
          </a:xfrm>
          <a:solidFill>
            <a:srgbClr val="F8F7F2"/>
          </a:solidFill>
        </p:spPr>
        <p:txBody>
          <a:bodyPr wrap="square" numCol="1" anchor="t" anchorCtr="0" compatLnSpc="1">
            <a:prstTxWarp prst="textNoShape">
              <a:avLst/>
            </a:prstTxWarp>
            <a:normAutofit/>
          </a:bodyPr>
          <a:lstStyle/>
          <a:p>
            <a:pPr>
              <a:lnSpc>
                <a:spcPct val="80000"/>
              </a:lnSpc>
              <a:defRPr/>
            </a:pPr>
            <a:endParaRPr lang="en-US" dirty="0"/>
          </a:p>
          <a:p>
            <a:pPr>
              <a:lnSpc>
                <a:spcPct val="80000"/>
              </a:lnSpc>
              <a:defRPr/>
            </a:pPr>
            <a:r>
              <a:rPr lang="en-US" dirty="0" smtClean="0"/>
              <a:t>Use conditions and encumbrances:  </a:t>
            </a:r>
            <a:r>
              <a:rPr lang="en-US" dirty="0" smtClean="0"/>
              <a:t>Grantor may require grantee to use dark fiber only for particular purposes or may prohibit certain uses.  </a:t>
            </a:r>
          </a:p>
          <a:p>
            <a:pPr lvl="1">
              <a:lnSpc>
                <a:spcPct val="80000"/>
              </a:lnSpc>
              <a:defRPr/>
            </a:pPr>
            <a:r>
              <a:rPr lang="en-US" dirty="0" smtClean="0"/>
              <a:t>Example:  telco that leases dark fiber may prohibit lessee from using the fiber to offer a service that competes with the lessor.</a:t>
            </a:r>
          </a:p>
          <a:p>
            <a:pPr lvl="1">
              <a:lnSpc>
                <a:spcPct val="80000"/>
              </a:lnSpc>
              <a:defRPr/>
            </a:pPr>
            <a:r>
              <a:rPr lang="en-US" dirty="0" smtClean="0"/>
              <a:t>Example:  Grantor may require grantee to use the fiber consistent with certain nondiscrimination and interconnection terms and conditions (federal BTOP program)</a:t>
            </a:r>
          </a:p>
          <a:p>
            <a:pPr lvl="1">
              <a:lnSpc>
                <a:spcPct val="80000"/>
              </a:lnSpc>
              <a:defRPr/>
            </a:pPr>
            <a:r>
              <a:rPr lang="en-US" dirty="0" smtClean="0"/>
              <a:t>Example:  Grantee may require grantor to permit grantee’s affiliates to use fiber, or to acquire IRUs of their own. </a:t>
            </a:r>
          </a:p>
          <a:p>
            <a:pPr>
              <a:lnSpc>
                <a:spcPct val="80000"/>
              </a:lnSpc>
              <a:defRPr/>
            </a:pPr>
            <a:endParaRPr lang="en-US" dirty="0"/>
          </a:p>
          <a:p>
            <a:pPr>
              <a:lnSpc>
                <a:spcPct val="80000"/>
              </a:lnSpc>
              <a:defRPr/>
            </a:pPr>
            <a:r>
              <a:rPr lang="en-US" dirty="0" smtClean="0"/>
              <a:t>Disposition upon termination:  Does the grantee have an option to purchase the asset at the end of the term?  Renewal terms?</a:t>
            </a:r>
          </a:p>
          <a:p>
            <a:pPr>
              <a:lnSpc>
                <a:spcPct val="80000"/>
              </a:lnSpc>
              <a:defRPr/>
            </a:pPr>
            <a:endParaRPr lang="en-US" dirty="0" smtClean="0"/>
          </a:p>
          <a:p>
            <a:pPr>
              <a:lnSpc>
                <a:spcPct val="80000"/>
              </a:lnSpc>
              <a:defRPr/>
            </a:pPr>
            <a:endParaRPr lang="en-US" dirty="0" smtClean="0"/>
          </a:p>
        </p:txBody>
      </p:sp>
    </p:spTree>
    <p:extLst>
      <p:ext uri="{BB962C8B-B14F-4D97-AF65-F5344CB8AC3E}">
        <p14:creationId xmlns:p14="http://schemas.microsoft.com/office/powerpoint/2010/main" val="12181271"/>
      </p:ext>
    </p:extLst>
  </p:cSld>
  <p:clrMapOvr>
    <a:masterClrMapping/>
  </p:clrMapOvr>
  <p:timing>
    <p:tnLst>
      <p:par>
        <p:cTn id="1" dur="indefinite" restart="never" nodeType="tmRoot"/>
      </p:par>
    </p:tnLst>
  </p:timing>
</p:sld>
</file>

<file path=ppt/theme/theme1.xml><?xml version="1.0" encoding="utf-8"?>
<a:theme xmlns:a="http://schemas.openxmlformats.org/drawingml/2006/main" name="Percep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Perception.thmx</Template>
  <TotalTime>7477</TotalTime>
  <Words>875</Words>
  <Application>Microsoft Office PowerPoint</Application>
  <PresentationFormat>On-screen Show (4:3)</PresentationFormat>
  <Paragraphs>94</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MS PGothic</vt:lpstr>
      <vt:lpstr>Calibri</vt:lpstr>
      <vt:lpstr>Century Gothic</vt:lpstr>
      <vt:lpstr>Times New Roman</vt:lpstr>
      <vt:lpstr>Wingdings 2</vt:lpstr>
      <vt:lpstr>Perception</vt:lpstr>
      <vt:lpstr>  Dark Fiber Transactions Involving Local Governments:  Overview and Key Issues  International Municipal Lawyers Association (IMLA) 2016 Mid-Year Seminar April 16, 2016 Washington, D.C. </vt:lpstr>
      <vt:lpstr>DISCLAIMER</vt:lpstr>
      <vt:lpstr>What is “Dark Fiber”?</vt:lpstr>
      <vt:lpstr>Dark Fiber Transactions:  Examples</vt:lpstr>
      <vt:lpstr> Dark Fiber Transactions </vt:lpstr>
      <vt:lpstr>“Indefeasible Right of Use” (IRU)</vt:lpstr>
      <vt:lpstr>“Indefeasible Right of Use” (IRU) vs.  Dark Fiber Lease</vt:lpstr>
      <vt:lpstr>Typical Contents of Dark Fiber IRU or Lease</vt:lpstr>
      <vt:lpstr>Typical Contents of Dark Fiber IRU or Lease</vt:lpstr>
      <vt:lpstr>Issues Involving Dark Fiber Transactions and Local Governments</vt:lpstr>
      <vt:lpstr>Issues Involving Dark Fiber Transactions and Local Governments</vt:lpstr>
      <vt:lpstr> Q&amp;A  </vt:lpstr>
    </vt:vector>
  </TitlesOfParts>
  <Company>Baller Herbst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Updates from Washington</dc:title>
  <dc:creator>Ashley Stelfox</dc:creator>
  <cp:lastModifiedBy>Casey Lide</cp:lastModifiedBy>
  <cp:revision>141</cp:revision>
  <dcterms:created xsi:type="dcterms:W3CDTF">2015-03-16T15:41:50Z</dcterms:created>
  <dcterms:modified xsi:type="dcterms:W3CDTF">2016-04-15T21:44:16Z</dcterms:modified>
</cp:coreProperties>
</file>