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64" r:id="rId3"/>
    <p:sldId id="308" r:id="rId4"/>
    <p:sldId id="335" r:id="rId5"/>
    <p:sldId id="336" r:id="rId6"/>
    <p:sldId id="310" r:id="rId7"/>
    <p:sldId id="312" r:id="rId8"/>
    <p:sldId id="315" r:id="rId9"/>
    <p:sldId id="337" r:id="rId10"/>
    <p:sldId id="320" r:id="rId11"/>
    <p:sldId id="321" r:id="rId12"/>
    <p:sldId id="331" r:id="rId13"/>
    <p:sldId id="273" r:id="rId14"/>
    <p:sldId id="265" r:id="rId15"/>
    <p:sldId id="272" r:id="rId16"/>
    <p:sldId id="269" r:id="rId17"/>
    <p:sldId id="284" r:id="rId18"/>
    <p:sldId id="341" r:id="rId19"/>
    <p:sldId id="277" r:id="rId20"/>
    <p:sldId id="279" r:id="rId21"/>
    <p:sldId id="322" r:id="rId22"/>
    <p:sldId id="323" r:id="rId23"/>
    <p:sldId id="324" r:id="rId24"/>
    <p:sldId id="325" r:id="rId25"/>
    <p:sldId id="338" r:id="rId26"/>
    <p:sldId id="326" r:id="rId27"/>
    <p:sldId id="327" r:id="rId28"/>
    <p:sldId id="290" r:id="rId29"/>
    <p:sldId id="292" r:id="rId30"/>
    <p:sldId id="296" r:id="rId31"/>
    <p:sldId id="297" r:id="rId32"/>
    <p:sldId id="295" r:id="rId33"/>
    <p:sldId id="293" r:id="rId34"/>
    <p:sldId id="298" r:id="rId35"/>
    <p:sldId id="304" r:id="rId36"/>
    <p:sldId id="339" r:id="rId37"/>
    <p:sldId id="340" r:id="rId3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entury Gothic" panose="020B0502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entury Gothic" panose="020B0502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entury Gothic" panose="020B0502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entury Gothic" panose="020B0502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entury Gothic" panose="020B0502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entury Gothic" panose="020B0502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entury Gothic" panose="020B0502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entury Gothic" panose="020B0502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entury Gothic" panose="020B0502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63" autoAdjust="0"/>
    <p:restoredTop sz="94660"/>
  </p:normalViewPr>
  <p:slideViewPr>
    <p:cSldViewPr snapToGrid="0" snapToObjects="1">
      <p:cViewPr varScale="1">
        <p:scale>
          <a:sx n="79" d="100"/>
          <a:sy n="79" d="100"/>
        </p:scale>
        <p:origin x="1291" y="6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3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3F6C0BC9-BEC9-4DD1-9FFD-861990396D44}" type="datetimeFigureOut">
              <a:rPr lang="en-US"/>
              <a:pPr>
                <a:defRPr/>
              </a:pPr>
              <a:t>4/6/2016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296A7802-A6A3-4192-B224-71404586E0E9}" type="slidenum">
              <a:rPr lang="en-US"/>
              <a:pPr>
                <a:defRPr/>
              </a:pPr>
              <a:t>‹#›</a:t>
            </a:fld>
            <a:endParaRPr lang="en-US"/>
          </a:p>
        </p:txBody>
      </p:sp>
    </p:spTree>
    <p:extLst>
      <p:ext uri="{BB962C8B-B14F-4D97-AF65-F5344CB8AC3E}">
        <p14:creationId xmlns:p14="http://schemas.microsoft.com/office/powerpoint/2010/main" val="4705673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8915400" cy="877824"/>
          </a:xfrm>
        </p:spPr>
        <p:txBody>
          <a:bodyPr/>
          <a:lstStyle/>
          <a:p>
            <a:r>
              <a:rPr lang="en-US" smtClean="0"/>
              <a:t>Click to edit Master title style</a:t>
            </a:r>
            <a:endParaRPr/>
          </a:p>
        </p:txBody>
      </p:sp>
      <p:sp>
        <p:nvSpPr>
          <p:cNvPr id="3" name="Subtitle 2"/>
          <p:cNvSpPr>
            <a:spLocks noGrp="1"/>
          </p:cNvSpPr>
          <p:nvPr>
            <p:ph type="subTitle" idx="1"/>
          </p:nvPr>
        </p:nvSpPr>
        <p:spPr>
          <a:xfrm>
            <a:off x="914400" y="3034553"/>
            <a:ext cx="8001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anchor="t" anchorCtr="0"/>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4" name="Date Placeholder 3"/>
          <p:cNvSpPr>
            <a:spLocks noGrp="1"/>
          </p:cNvSpPr>
          <p:nvPr>
            <p:ph type="dt" sz="half" idx="10"/>
          </p:nvPr>
        </p:nvSpPr>
        <p:spPr/>
        <p:txBody>
          <a:bodyPr/>
          <a:lstStyle>
            <a:lvl1pPr>
              <a:defRPr/>
            </a:lvl1pPr>
          </a:lstStyle>
          <a:p>
            <a:pPr>
              <a:defRPr/>
            </a:pPr>
            <a:fld id="{E00C815A-27E4-4AE9-AC94-D674573B4475}" type="datetimeFigureOut">
              <a:rPr lang="en-US"/>
              <a:pPr>
                <a:defRPr/>
              </a:pPr>
              <a:t>4/6/2016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BE0149F-F106-4C6B-9CD1-8DEFFD368E22}" type="slidenum">
              <a:rPr lang="en-US"/>
              <a:pPr>
                <a:defRPr/>
              </a:pPr>
              <a:t>‹#›</a:t>
            </a:fld>
            <a:endParaRPr lang="en-US"/>
          </a:p>
        </p:txBody>
      </p:sp>
    </p:spTree>
    <p:extLst>
      <p:ext uri="{BB962C8B-B14F-4D97-AF65-F5344CB8AC3E}">
        <p14:creationId xmlns:p14="http://schemas.microsoft.com/office/powerpoint/2010/main" val="4216605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5487987" y="2048256"/>
            <a:ext cx="3427413" cy="4206240"/>
          </a:xfrm>
        </p:spPr>
        <p:txBody>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noProof="0"/>
          </a:p>
        </p:txBody>
      </p:sp>
      <p:sp>
        <p:nvSpPr>
          <p:cNvPr id="4" name="Text Placeholder 3"/>
          <p:cNvSpPr>
            <a:spLocks noGrp="1"/>
          </p:cNvSpPr>
          <p:nvPr>
            <p:ph type="body" sz="half" idx="2"/>
          </p:nvPr>
        </p:nvSpPr>
        <p:spPr>
          <a:xfrm>
            <a:off x="914400" y="2039112"/>
            <a:ext cx="4572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anchor="t" anchorCtr="0"/>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7DAC41F-4AEB-48EA-86AC-23DC7A27AB9A}" type="datetimeFigureOut">
              <a:rPr lang="en-US"/>
              <a:pPr>
                <a:defRPr/>
              </a:pPr>
              <a:t>4/6/2016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830181D-407D-462D-B476-C33EDBCFB1B8}" type="slidenum">
              <a:rPr lang="en-US"/>
              <a:pPr>
                <a:defRPr/>
              </a:pPr>
              <a:t>‹#›</a:t>
            </a:fld>
            <a:endParaRPr lang="en-US"/>
          </a:p>
        </p:txBody>
      </p:sp>
    </p:spTree>
    <p:extLst>
      <p:ext uri="{BB962C8B-B14F-4D97-AF65-F5344CB8AC3E}">
        <p14:creationId xmlns:p14="http://schemas.microsoft.com/office/powerpoint/2010/main" val="715613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anchor="t" anchorCtr="0"/>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9" name="Picture Placeholder 8"/>
          <p:cNvSpPr>
            <a:spLocks noGrp="1"/>
          </p:cNvSpPr>
          <p:nvPr>
            <p:ph type="pic" sz="quarter" idx="13"/>
          </p:nvPr>
        </p:nvSpPr>
        <p:spPr>
          <a:xfrm>
            <a:off x="927100" y="1129553"/>
            <a:ext cx="7988300" cy="2980944"/>
          </a:xfrm>
        </p:spPr>
        <p:txBody>
          <a:bodyPr/>
          <a:lstStyle>
            <a:lvl1pPr marL="0" indent="0">
              <a:buNone/>
              <a:defRPr sz="1800"/>
            </a:lvl1pPr>
          </a:lstStyle>
          <a:p>
            <a:pPr lvl="0"/>
            <a:r>
              <a:rPr lang="en-US" noProof="0" smtClean="0"/>
              <a:t>Click icon to add picture</a:t>
            </a:r>
            <a:endParaRPr noProof="0"/>
          </a:p>
        </p:txBody>
      </p:sp>
      <p:sp>
        <p:nvSpPr>
          <p:cNvPr id="5" name="Date Placeholder 3"/>
          <p:cNvSpPr>
            <a:spLocks noGrp="1"/>
          </p:cNvSpPr>
          <p:nvPr>
            <p:ph type="dt" sz="half" idx="14"/>
          </p:nvPr>
        </p:nvSpPr>
        <p:spPr/>
        <p:txBody>
          <a:bodyPr/>
          <a:lstStyle>
            <a:lvl1pPr>
              <a:defRPr/>
            </a:lvl1pPr>
          </a:lstStyle>
          <a:p>
            <a:pPr>
              <a:defRPr/>
            </a:pPr>
            <a:fld id="{65A1AE09-7FE7-4122-9AE1-67ED559B866E}" type="datetimeFigureOut">
              <a:rPr lang="en-US"/>
              <a:pPr>
                <a:defRPr/>
              </a:pPr>
              <a:t>4/6/2016</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417706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anchor="t" anchorCtr="0"/>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9" name="Picture Placeholder 8"/>
          <p:cNvSpPr>
            <a:spLocks noGrp="1"/>
          </p:cNvSpPr>
          <p:nvPr>
            <p:ph type="pic" sz="quarter" idx="13"/>
          </p:nvPr>
        </p:nvSpPr>
        <p:spPr>
          <a:xfrm>
            <a:off x="927100" y="1129553"/>
            <a:ext cx="3986784" cy="2980944"/>
          </a:xfrm>
        </p:spPr>
        <p:txBody>
          <a:bodyPr/>
          <a:lstStyle>
            <a:lvl1pPr marL="0" indent="0">
              <a:buNone/>
              <a:defRPr sz="1800"/>
            </a:lvl1pPr>
          </a:lstStyle>
          <a:p>
            <a:pPr lvl="0"/>
            <a:r>
              <a:rPr lang="en-US" noProof="0" smtClean="0"/>
              <a:t>Click icon to add picture</a:t>
            </a:r>
            <a:endParaRPr noProof="0"/>
          </a:p>
        </p:txBody>
      </p:sp>
      <p:sp>
        <p:nvSpPr>
          <p:cNvPr id="7" name="Picture Placeholder 8"/>
          <p:cNvSpPr>
            <a:spLocks noGrp="1"/>
          </p:cNvSpPr>
          <p:nvPr>
            <p:ph type="pic" sz="quarter" idx="14"/>
          </p:nvPr>
        </p:nvSpPr>
        <p:spPr>
          <a:xfrm>
            <a:off x="4928616" y="1129553"/>
            <a:ext cx="3986784" cy="2980944"/>
          </a:xfrm>
        </p:spPr>
        <p:txBody>
          <a:bodyPr/>
          <a:lstStyle>
            <a:lvl1pPr marL="0" indent="0">
              <a:buNone/>
              <a:defRPr sz="1800"/>
            </a:lvl1pPr>
          </a:lstStyle>
          <a:p>
            <a:pPr lvl="0"/>
            <a:r>
              <a:rPr lang="en-US" noProof="0" smtClean="0"/>
              <a:t>Click icon to add picture</a:t>
            </a:r>
            <a:endParaRPr noProof="0"/>
          </a:p>
        </p:txBody>
      </p:sp>
      <p:sp>
        <p:nvSpPr>
          <p:cNvPr id="6" name="Date Placeholder 3"/>
          <p:cNvSpPr>
            <a:spLocks noGrp="1"/>
          </p:cNvSpPr>
          <p:nvPr>
            <p:ph type="dt" sz="half" idx="15"/>
          </p:nvPr>
        </p:nvSpPr>
        <p:spPr/>
        <p:txBody>
          <a:bodyPr/>
          <a:lstStyle>
            <a:lvl1pPr>
              <a:defRPr/>
            </a:lvl1pPr>
          </a:lstStyle>
          <a:p>
            <a:pPr>
              <a:defRPr/>
            </a:pPr>
            <a:fld id="{A2E3BA7D-4F1B-4DE3-90CC-D6DC294E0966}" type="datetimeFigureOut">
              <a:rPr lang="en-US"/>
              <a:pPr>
                <a:defRPr/>
              </a:pPr>
              <a:t>4/6/2016</a:t>
            </a:fld>
            <a:endParaRPr lang="en-US"/>
          </a:p>
        </p:txBody>
      </p:sp>
      <p:sp>
        <p:nvSpPr>
          <p:cNvPr id="8" name="Footer Placeholder 4"/>
          <p:cNvSpPr>
            <a:spLocks noGrp="1"/>
          </p:cNvSpPr>
          <p:nvPr>
            <p:ph type="ftr" sz="quarter" idx="16"/>
          </p:nvPr>
        </p:nvSpPr>
        <p:spPr/>
        <p:txBody>
          <a:bodyPr/>
          <a:lstStyle>
            <a:lvl1pPr>
              <a:defRPr/>
            </a:lvl1pPr>
          </a:lstStyle>
          <a:p>
            <a:pPr>
              <a:defRPr/>
            </a:pPr>
            <a:endParaRPr lang="en-US"/>
          </a:p>
        </p:txBody>
      </p:sp>
    </p:spTree>
    <p:extLst>
      <p:ext uri="{BB962C8B-B14F-4D97-AF65-F5344CB8AC3E}">
        <p14:creationId xmlns:p14="http://schemas.microsoft.com/office/powerpoint/2010/main" val="479697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anchor="t" anchorCtr="0"/>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9" name="Picture Placeholder 8"/>
          <p:cNvSpPr>
            <a:spLocks noGrp="1"/>
          </p:cNvSpPr>
          <p:nvPr>
            <p:ph type="pic" sz="quarter" idx="13"/>
          </p:nvPr>
        </p:nvSpPr>
        <p:spPr>
          <a:xfrm>
            <a:off x="927100" y="1129553"/>
            <a:ext cx="6601968" cy="2980944"/>
          </a:xfrm>
        </p:spPr>
        <p:txBody>
          <a:bodyPr/>
          <a:lstStyle>
            <a:lvl1pPr marL="0" indent="0">
              <a:buNone/>
              <a:defRPr sz="1800"/>
            </a:lvl1pPr>
          </a:lstStyle>
          <a:p>
            <a:pPr lvl="0"/>
            <a:r>
              <a:rPr lang="en-US" noProof="0" smtClean="0"/>
              <a:t>Click icon to add picture</a:t>
            </a:r>
            <a:endParaRPr noProof="0"/>
          </a:p>
        </p:txBody>
      </p:sp>
      <p:sp>
        <p:nvSpPr>
          <p:cNvPr id="7" name="Picture Placeholder 8"/>
          <p:cNvSpPr>
            <a:spLocks noGrp="1"/>
          </p:cNvSpPr>
          <p:nvPr>
            <p:ph type="pic" sz="quarter" idx="14"/>
          </p:nvPr>
        </p:nvSpPr>
        <p:spPr>
          <a:xfrm>
            <a:off x="7543800" y="1129553"/>
            <a:ext cx="1371600" cy="1481328"/>
          </a:xfrm>
        </p:spPr>
        <p:txBody>
          <a:bodyPr/>
          <a:lstStyle>
            <a:lvl1pPr marL="0" indent="0">
              <a:buNone/>
              <a:defRPr sz="1800"/>
            </a:lvl1pPr>
          </a:lstStyle>
          <a:p>
            <a:pPr lvl="0"/>
            <a:r>
              <a:rPr lang="en-US" noProof="0" smtClean="0"/>
              <a:t>Click icon to add picture</a:t>
            </a:r>
            <a:endParaRPr noProof="0"/>
          </a:p>
        </p:txBody>
      </p:sp>
      <p:sp>
        <p:nvSpPr>
          <p:cNvPr id="8" name="Picture Placeholder 8"/>
          <p:cNvSpPr>
            <a:spLocks noGrp="1"/>
          </p:cNvSpPr>
          <p:nvPr>
            <p:ph type="pic" sz="quarter" idx="15"/>
          </p:nvPr>
        </p:nvSpPr>
        <p:spPr>
          <a:xfrm>
            <a:off x="7543800" y="2629169"/>
            <a:ext cx="1371600" cy="1481328"/>
          </a:xfrm>
        </p:spPr>
        <p:txBody>
          <a:bodyPr/>
          <a:lstStyle>
            <a:lvl1pPr marL="0" indent="0">
              <a:buNone/>
              <a:defRPr sz="1800"/>
            </a:lvl1pPr>
          </a:lstStyle>
          <a:p>
            <a:pPr lvl="0"/>
            <a:r>
              <a:rPr lang="en-US" noProof="0" smtClean="0"/>
              <a:t>Click icon to add picture</a:t>
            </a:r>
            <a:endParaRPr noProof="0"/>
          </a:p>
        </p:txBody>
      </p:sp>
      <p:sp>
        <p:nvSpPr>
          <p:cNvPr id="10" name="Date Placeholder 3"/>
          <p:cNvSpPr>
            <a:spLocks noGrp="1"/>
          </p:cNvSpPr>
          <p:nvPr>
            <p:ph type="dt" sz="half" idx="16"/>
          </p:nvPr>
        </p:nvSpPr>
        <p:spPr/>
        <p:txBody>
          <a:bodyPr/>
          <a:lstStyle>
            <a:lvl1pPr>
              <a:defRPr/>
            </a:lvl1pPr>
          </a:lstStyle>
          <a:p>
            <a:pPr>
              <a:defRPr/>
            </a:pPr>
            <a:fld id="{DE577922-6175-45C8-84E8-A16665D1E3CA}" type="datetimeFigureOut">
              <a:rPr lang="en-US"/>
              <a:pPr>
                <a:defRPr/>
              </a:pPr>
              <a:t>4/6/2016</a:t>
            </a:fld>
            <a:endParaRPr lang="en-US"/>
          </a:p>
        </p:txBody>
      </p:sp>
      <p:sp>
        <p:nvSpPr>
          <p:cNvPr id="11" name="Footer Placeholder 4"/>
          <p:cNvSpPr>
            <a:spLocks noGrp="1"/>
          </p:cNvSpPr>
          <p:nvPr>
            <p:ph type="ftr" sz="quarter" idx="17"/>
          </p:nvPr>
        </p:nvSpPr>
        <p:spPr/>
        <p:txBody>
          <a:bodyPr/>
          <a:lstStyle>
            <a:lvl1pPr>
              <a:defRPr/>
            </a:lvl1pPr>
          </a:lstStyle>
          <a:p>
            <a:pPr>
              <a:defRPr/>
            </a:pPr>
            <a:endParaRPr lang="en-US"/>
          </a:p>
        </p:txBody>
      </p:sp>
    </p:spTree>
    <p:extLst>
      <p:ext uri="{BB962C8B-B14F-4D97-AF65-F5344CB8AC3E}">
        <p14:creationId xmlns:p14="http://schemas.microsoft.com/office/powerpoint/2010/main" val="40841346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lvl1pPr>
              <a:defRPr/>
            </a:lvl1pPr>
          </a:lstStyle>
          <a:p>
            <a:pPr>
              <a:defRPr/>
            </a:pPr>
            <a:fld id="{2833CEA1-5967-40B8-B51D-D4B64070239F}" type="datetimeFigureOut">
              <a:rPr lang="en-US"/>
              <a:pPr>
                <a:defRPr/>
              </a:pPr>
              <a:t>4/6/2016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BEC8D51-D562-4E0D-8496-8D69A969C6D0}" type="slidenum">
              <a:rPr lang="en-US"/>
              <a:pPr>
                <a:defRPr/>
              </a:pPr>
              <a:t>‹#›</a:t>
            </a:fld>
            <a:endParaRPr lang="en-US"/>
          </a:p>
        </p:txBody>
      </p:sp>
    </p:spTree>
    <p:extLst>
      <p:ext uri="{BB962C8B-B14F-4D97-AF65-F5344CB8AC3E}">
        <p14:creationId xmlns:p14="http://schemas.microsoft.com/office/powerpoint/2010/main" val="28531530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87553" y="1129554"/>
            <a:ext cx="914400" cy="5533278"/>
          </a:xfrm>
        </p:spPr>
        <p:txBody>
          <a:bodyPr vert="eaVert" lIns="274320" tIns="685800" bIns="685800"/>
          <a:lstStyle/>
          <a:p>
            <a:r>
              <a:rPr lang="en-US" smtClean="0"/>
              <a:t>Click to edit Master title style</a:t>
            </a:r>
            <a:endParaRPr/>
          </a:p>
        </p:txBody>
      </p:sp>
      <p:sp>
        <p:nvSpPr>
          <p:cNvPr id="3" name="Vertical Text Placeholder 2"/>
          <p:cNvSpPr>
            <a:spLocks noGrp="1"/>
          </p:cNvSpPr>
          <p:nvPr>
            <p:ph type="body" orient="vert" idx="1"/>
          </p:nvPr>
        </p:nvSpPr>
        <p:spPr>
          <a:xfrm>
            <a:off x="1117600" y="1734671"/>
            <a:ext cx="6426200" cy="4542304"/>
          </a:xfrm>
        </p:spPr>
        <p:txBody>
          <a:bodyPr vert="eaVert"/>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lvl1pPr>
              <a:defRPr/>
            </a:lvl1pPr>
          </a:lstStyle>
          <a:p>
            <a:pPr>
              <a:defRPr/>
            </a:pPr>
            <a:fld id="{628E2A25-C078-48CF-9267-840DE694D200}" type="datetimeFigureOut">
              <a:rPr lang="en-US"/>
              <a:pPr>
                <a:defRPr/>
              </a:pPr>
              <a:t>4/6/2016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B2B7E86-E26B-48BB-92DC-D578795C6C5C}" type="slidenum">
              <a:rPr lang="en-US"/>
              <a:pPr>
                <a:defRPr/>
              </a:pPr>
              <a:t>‹#›</a:t>
            </a:fld>
            <a:endParaRPr lang="en-US"/>
          </a:p>
        </p:txBody>
      </p:sp>
    </p:spTree>
    <p:extLst>
      <p:ext uri="{BB962C8B-B14F-4D97-AF65-F5344CB8AC3E}">
        <p14:creationId xmlns:p14="http://schemas.microsoft.com/office/powerpoint/2010/main" val="1205823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lvl1pPr>
              <a:defRPr/>
            </a:lvl1pPr>
          </a:lstStyle>
          <a:p>
            <a:pPr>
              <a:defRPr/>
            </a:pPr>
            <a:fld id="{19AD87A6-1685-4F65-96A4-49A2998A4E74}" type="datetimeFigureOut">
              <a:rPr lang="en-US"/>
              <a:pPr>
                <a:defRPr/>
              </a:pPr>
              <a:t>4/6/2016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A026835-2EF2-48DD-8ED8-CD1599DC64C6}" type="slidenum">
              <a:rPr lang="en-US"/>
              <a:pPr>
                <a:defRPr/>
              </a:pPr>
              <a:t>‹#›</a:t>
            </a:fld>
            <a:endParaRPr lang="en-US"/>
          </a:p>
        </p:txBody>
      </p:sp>
    </p:spTree>
    <p:extLst>
      <p:ext uri="{BB962C8B-B14F-4D97-AF65-F5344CB8AC3E}">
        <p14:creationId xmlns:p14="http://schemas.microsoft.com/office/powerpoint/2010/main" val="4051503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8915400" cy="914400"/>
          </a:xfrm>
        </p:spPr>
        <p:txBody>
          <a:bodyPr/>
          <a:lstStyle/>
          <a:p>
            <a:r>
              <a:rPr lang="en-US" smtClean="0"/>
              <a:t>Click to edit Master title style</a:t>
            </a:r>
            <a:endParaRPr/>
          </a:p>
        </p:txBody>
      </p:sp>
      <p:sp>
        <p:nvSpPr>
          <p:cNvPr id="3" name="Subtitle 2"/>
          <p:cNvSpPr>
            <a:spLocks noGrp="1"/>
          </p:cNvSpPr>
          <p:nvPr>
            <p:ph type="subTitle" idx="1"/>
          </p:nvPr>
        </p:nvSpPr>
        <p:spPr>
          <a:xfrm>
            <a:off x="914400" y="5943600"/>
            <a:ext cx="8001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anchor="t" anchorCtr="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9" name="Picture Placeholder 8"/>
          <p:cNvSpPr>
            <a:spLocks noGrp="1"/>
          </p:cNvSpPr>
          <p:nvPr>
            <p:ph type="pic" sz="quarter" idx="13"/>
          </p:nvPr>
        </p:nvSpPr>
        <p:spPr>
          <a:xfrm>
            <a:off x="927100" y="1129553"/>
            <a:ext cx="7988300" cy="3886200"/>
          </a:xfrm>
        </p:spPr>
        <p:txBody>
          <a:bodyPr/>
          <a:lstStyle>
            <a:lvl1pPr marL="0" indent="0">
              <a:buNone/>
              <a:defRPr sz="1800"/>
            </a:lvl1pPr>
          </a:lstStyle>
          <a:p>
            <a:pPr lvl="0"/>
            <a:r>
              <a:rPr lang="en-US" noProof="0" smtClean="0"/>
              <a:t>Click icon to add picture</a:t>
            </a:r>
            <a:endParaRPr noProof="0"/>
          </a:p>
        </p:txBody>
      </p:sp>
      <p:sp>
        <p:nvSpPr>
          <p:cNvPr id="5" name="Date Placeholder 3"/>
          <p:cNvSpPr>
            <a:spLocks noGrp="1"/>
          </p:cNvSpPr>
          <p:nvPr>
            <p:ph type="dt" sz="half" idx="14"/>
          </p:nvPr>
        </p:nvSpPr>
        <p:spPr/>
        <p:txBody>
          <a:bodyPr/>
          <a:lstStyle>
            <a:lvl1pPr>
              <a:defRPr/>
            </a:lvl1pPr>
          </a:lstStyle>
          <a:p>
            <a:pPr>
              <a:defRPr/>
            </a:pPr>
            <a:fld id="{A363E144-97C6-4936-AAB5-16FCD34042F5}" type="datetimeFigureOut">
              <a:rPr lang="en-US"/>
              <a:pPr>
                <a:defRPr/>
              </a:pPr>
              <a:t>4/6/2016</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1917504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8915400" cy="2286000"/>
          </a:xfrm>
          <a:solidFill>
            <a:schemeClr val="tx2"/>
          </a:solidFill>
        </p:spPr>
        <p:txBody>
          <a:bodyPr rtlCol="0" anchor="b">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914400" y="5484607"/>
            <a:ext cx="8001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anchor="ctr" anchorCtr="0"/>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34F6324-300A-46B5-9B53-5888ACA42F87}" type="datetimeFigureOut">
              <a:rPr lang="en-US"/>
              <a:pPr>
                <a:defRPr/>
              </a:pPr>
              <a:t>4/6/2016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A9B363-A299-4A5A-A286-2414CC912667}" type="slidenum">
              <a:rPr lang="en-US"/>
              <a:pPr>
                <a:defRPr/>
              </a:pPr>
              <a:t>‹#›</a:t>
            </a:fld>
            <a:endParaRPr lang="en-US"/>
          </a:p>
        </p:txBody>
      </p:sp>
    </p:spTree>
    <p:extLst>
      <p:ext uri="{BB962C8B-B14F-4D97-AF65-F5344CB8AC3E}">
        <p14:creationId xmlns:p14="http://schemas.microsoft.com/office/powerpoint/2010/main" val="81400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117600" y="2595563"/>
            <a:ext cx="3566160" cy="3681412"/>
          </a:xfrm>
        </p:spPr>
        <p:txBody>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Content Placeholder 3"/>
          <p:cNvSpPr>
            <a:spLocks noGrp="1"/>
          </p:cNvSpPr>
          <p:nvPr>
            <p:ph sz="half" idx="2"/>
          </p:nvPr>
        </p:nvSpPr>
        <p:spPr>
          <a:xfrm>
            <a:off x="5147534" y="2595563"/>
            <a:ext cx="3566160" cy="3681412"/>
          </a:xfrm>
        </p:spPr>
        <p:txBody>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Date Placeholder 3"/>
          <p:cNvSpPr>
            <a:spLocks noGrp="1"/>
          </p:cNvSpPr>
          <p:nvPr>
            <p:ph type="dt" sz="half" idx="10"/>
          </p:nvPr>
        </p:nvSpPr>
        <p:spPr/>
        <p:txBody>
          <a:bodyPr/>
          <a:lstStyle>
            <a:lvl1pPr>
              <a:defRPr/>
            </a:lvl1pPr>
          </a:lstStyle>
          <a:p>
            <a:pPr>
              <a:defRPr/>
            </a:pPr>
            <a:fld id="{99A87413-3E01-43C8-81FC-3EEAA6C65A1D}" type="datetimeFigureOut">
              <a:rPr lang="en-US"/>
              <a:pPr>
                <a:defRPr/>
              </a:pPr>
              <a:t>4/6/2016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FD340DD-FFC0-44F7-8040-714B957E87A2}" type="slidenum">
              <a:rPr lang="en-US"/>
              <a:pPr>
                <a:defRPr/>
              </a:pPr>
              <a:t>‹#›</a:t>
            </a:fld>
            <a:endParaRPr lang="en-US"/>
          </a:p>
        </p:txBody>
      </p:sp>
    </p:spTree>
    <p:extLst>
      <p:ext uri="{BB962C8B-B14F-4D97-AF65-F5344CB8AC3E}">
        <p14:creationId xmlns:p14="http://schemas.microsoft.com/office/powerpoint/2010/main" val="700943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a:off x="1211263" y="2905125"/>
            <a:ext cx="338455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238750" y="2905125"/>
            <a:ext cx="338296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211263" y="2905125"/>
            <a:ext cx="338455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238750" y="2905125"/>
            <a:ext cx="338296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211263" y="2905125"/>
            <a:ext cx="338455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238750" y="2905125"/>
            <a:ext cx="338296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120588"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588" y="3065929"/>
            <a:ext cx="3566160" cy="3211046"/>
          </a:xfrm>
        </p:spPr>
        <p:txBody>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Text Placeholder 4"/>
          <p:cNvSpPr>
            <a:spLocks noGrp="1"/>
          </p:cNvSpPr>
          <p:nvPr>
            <p:ph type="body" sz="quarter" idx="3"/>
          </p:nvPr>
        </p:nvSpPr>
        <p:spPr>
          <a:xfrm>
            <a:off x="5147534"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47534" y="3065929"/>
            <a:ext cx="3566160" cy="3211046"/>
          </a:xfrm>
        </p:spPr>
        <p:txBody>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3" name="Date Placeholder 6"/>
          <p:cNvSpPr>
            <a:spLocks noGrp="1"/>
          </p:cNvSpPr>
          <p:nvPr>
            <p:ph type="dt" sz="half" idx="10"/>
          </p:nvPr>
        </p:nvSpPr>
        <p:spPr/>
        <p:txBody>
          <a:bodyPr/>
          <a:lstStyle>
            <a:lvl1pPr>
              <a:defRPr/>
            </a:lvl1pPr>
          </a:lstStyle>
          <a:p>
            <a:pPr>
              <a:defRPr/>
            </a:pPr>
            <a:fld id="{6E1D406D-58DA-4E15-B20E-6676159CD27C}" type="datetimeFigureOut">
              <a:rPr lang="en-US"/>
              <a:pPr>
                <a:defRPr/>
              </a:pPr>
              <a:t>4/6/2016</a:t>
            </a:fld>
            <a:endParaRPr lang="en-US"/>
          </a:p>
        </p:txBody>
      </p:sp>
      <p:sp>
        <p:nvSpPr>
          <p:cNvPr id="14" name="Footer Placeholder 7"/>
          <p:cNvSpPr>
            <a:spLocks noGrp="1"/>
          </p:cNvSpPr>
          <p:nvPr>
            <p:ph type="ftr" sz="quarter" idx="11"/>
          </p:nvPr>
        </p:nvSpPr>
        <p:spPr/>
        <p:txBody>
          <a:bodyPr/>
          <a:lstStyle>
            <a:lvl1pPr>
              <a:defRPr/>
            </a:lvl1pPr>
          </a:lstStyle>
          <a:p>
            <a:pPr>
              <a:defRPr/>
            </a:pPr>
            <a:endParaRPr lang="en-US"/>
          </a:p>
        </p:txBody>
      </p:sp>
      <p:sp>
        <p:nvSpPr>
          <p:cNvPr id="15" name="Slide Number Placeholder 8"/>
          <p:cNvSpPr>
            <a:spLocks noGrp="1"/>
          </p:cNvSpPr>
          <p:nvPr>
            <p:ph type="sldNum" sz="quarter" idx="12"/>
          </p:nvPr>
        </p:nvSpPr>
        <p:spPr/>
        <p:txBody>
          <a:bodyPr/>
          <a:lstStyle>
            <a:lvl1pPr>
              <a:defRPr/>
            </a:lvl1pPr>
          </a:lstStyle>
          <a:p>
            <a:pPr>
              <a:defRPr/>
            </a:pPr>
            <a:fld id="{B80F8074-5CFF-46BF-B79A-4AC3299F0299}" type="slidenum">
              <a:rPr lang="en-US"/>
              <a:pPr>
                <a:defRPr/>
              </a:pPr>
              <a:t>‹#›</a:t>
            </a:fld>
            <a:endParaRPr lang="en-US"/>
          </a:p>
        </p:txBody>
      </p:sp>
    </p:spTree>
    <p:extLst>
      <p:ext uri="{BB962C8B-B14F-4D97-AF65-F5344CB8AC3E}">
        <p14:creationId xmlns:p14="http://schemas.microsoft.com/office/powerpoint/2010/main" val="2335163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3"/>
          <p:cNvSpPr>
            <a:spLocks noGrp="1"/>
          </p:cNvSpPr>
          <p:nvPr>
            <p:ph type="dt" sz="half" idx="10"/>
          </p:nvPr>
        </p:nvSpPr>
        <p:spPr/>
        <p:txBody>
          <a:bodyPr/>
          <a:lstStyle>
            <a:lvl1pPr>
              <a:defRPr/>
            </a:lvl1pPr>
          </a:lstStyle>
          <a:p>
            <a:pPr>
              <a:defRPr/>
            </a:pPr>
            <a:fld id="{24CB075D-9F95-4B71-9852-52D2041AC924}" type="datetimeFigureOut">
              <a:rPr lang="en-US"/>
              <a:pPr>
                <a:defRPr/>
              </a:pPr>
              <a:t>4/6/2016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78DC50A-2149-4B89-98DA-6E1DB8A7939C}" type="slidenum">
              <a:rPr lang="en-US"/>
              <a:pPr>
                <a:defRPr/>
              </a:pPr>
              <a:t>‹#›</a:t>
            </a:fld>
            <a:endParaRPr lang="en-US"/>
          </a:p>
        </p:txBody>
      </p:sp>
    </p:spTree>
    <p:extLst>
      <p:ext uri="{BB962C8B-B14F-4D97-AF65-F5344CB8AC3E}">
        <p14:creationId xmlns:p14="http://schemas.microsoft.com/office/powerpoint/2010/main" val="1675441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63A7592-F8D4-4A99-979B-522796CD77FD}" type="datetimeFigureOut">
              <a:rPr lang="en-US"/>
              <a:pPr>
                <a:defRPr/>
              </a:pPr>
              <a:t>4/6/2016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A648E03-3F2F-477D-BF9A-C8640DE1C752}" type="slidenum">
              <a:rPr lang="en-US"/>
              <a:pPr>
                <a:defRPr/>
              </a:pPr>
              <a:t>‹#›</a:t>
            </a:fld>
            <a:endParaRPr lang="en-US"/>
          </a:p>
        </p:txBody>
      </p:sp>
    </p:spTree>
    <p:extLst>
      <p:ext uri="{BB962C8B-B14F-4D97-AF65-F5344CB8AC3E}">
        <p14:creationId xmlns:p14="http://schemas.microsoft.com/office/powerpoint/2010/main" val="2602588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5147534" y="2590800"/>
            <a:ext cx="356616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Text Placeholder 3"/>
          <p:cNvSpPr>
            <a:spLocks noGrp="1"/>
          </p:cNvSpPr>
          <p:nvPr>
            <p:ph type="body" sz="half" idx="2"/>
          </p:nvPr>
        </p:nvSpPr>
        <p:spPr>
          <a:xfrm>
            <a:off x="900952" y="2039111"/>
            <a:ext cx="356616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anchor="t" anchorCtr="0"/>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38AE626-8068-4E90-85FA-7F88FC5A2871}" type="datetimeFigureOut">
              <a:rPr lang="en-US"/>
              <a:pPr>
                <a:defRPr/>
              </a:pPr>
              <a:t>4/6/2016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BE00ABF-EE83-412B-BD25-C6B74391C39D}" type="slidenum">
              <a:rPr lang="en-US"/>
              <a:pPr>
                <a:defRPr/>
              </a:pPr>
              <a:t>‹#›</a:t>
            </a:fld>
            <a:endParaRPr lang="en-US"/>
          </a:p>
        </p:txBody>
      </p:sp>
    </p:spTree>
    <p:extLst>
      <p:ext uri="{BB962C8B-B14F-4D97-AF65-F5344CB8AC3E}">
        <p14:creationId xmlns:p14="http://schemas.microsoft.com/office/powerpoint/2010/main" val="1181726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0" y="1123950"/>
            <a:ext cx="8913813" cy="9144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188720" tIns="45720" rIns="274320" bIns="45720" numCol="1" anchor="ctr" anchorCtr="0" compatLnSpc="1">
            <a:prstTxWarp prst="textNoShape">
              <a:avLst/>
            </a:prstTxWarp>
          </a:bodyPr>
          <a:lstStyle/>
          <a:p>
            <a:pPr lvl="0"/>
            <a:r>
              <a:rPr lang="en-US" altLang="en-US" smtClean="0"/>
              <a:t>Click to edit Master title style</a:t>
            </a:r>
          </a:p>
        </p:txBody>
      </p:sp>
      <p:sp>
        <p:nvSpPr>
          <p:cNvPr id="3" name="Text Placeholder 2"/>
          <p:cNvSpPr>
            <a:spLocks noGrp="1"/>
          </p:cNvSpPr>
          <p:nvPr>
            <p:ph type="body" idx="1"/>
          </p:nvPr>
        </p:nvSpPr>
        <p:spPr>
          <a:xfrm>
            <a:off x="1114425" y="2595563"/>
            <a:ext cx="7610475" cy="3670300"/>
          </a:xfrm>
          <a:prstGeom prst="rect">
            <a:avLst/>
          </a:prstGeom>
          <a:solidFill>
            <a:schemeClr val="bg2"/>
          </a:solidFill>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2"/>
          </p:nvPr>
        </p:nvSpPr>
        <p:spPr>
          <a:xfrm>
            <a:off x="6580188" y="188913"/>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595959"/>
                </a:solidFill>
              </a:defRPr>
            </a:lvl1pPr>
          </a:lstStyle>
          <a:p>
            <a:pPr>
              <a:defRPr/>
            </a:pPr>
            <a:fld id="{39F6EF71-FA75-4CF4-A90B-E408AAF592A5}" type="datetimeFigureOut">
              <a:rPr lang="en-US"/>
              <a:pPr>
                <a:defRPr/>
              </a:pPr>
              <a:t>4/6/2016</a:t>
            </a:fld>
            <a:endParaRPr lang="en-US"/>
          </a:p>
        </p:txBody>
      </p:sp>
      <p:sp>
        <p:nvSpPr>
          <p:cNvPr id="5" name="Footer Placeholder 4"/>
          <p:cNvSpPr>
            <a:spLocks noGrp="1"/>
          </p:cNvSpPr>
          <p:nvPr>
            <p:ph type="ftr" sz="quarter" idx="3"/>
          </p:nvPr>
        </p:nvSpPr>
        <p:spPr>
          <a:xfrm>
            <a:off x="1120775" y="188913"/>
            <a:ext cx="2895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lumMod val="65000"/>
                    <a:lumOff val="3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89988" y="6569075"/>
            <a:ext cx="4572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800">
                <a:solidFill>
                  <a:srgbClr val="595959"/>
                </a:solidFill>
              </a:defRPr>
            </a:lvl1pPr>
          </a:lstStyle>
          <a:p>
            <a:pPr>
              <a:defRPr/>
            </a:pPr>
            <a:fld id="{1E389E08-FAA0-4329-8FF1-D4F42C23EB8A}" type="slidenum">
              <a:rPr lang="en-US"/>
              <a:pPr>
                <a:defRPr/>
              </a:pPr>
              <a:t>‹#›</a:t>
            </a:fld>
            <a:endParaRPr lang="en-US"/>
          </a:p>
        </p:txBody>
      </p:sp>
      <p:sp>
        <p:nvSpPr>
          <p:cNvPr id="7" name="Rectangle 6"/>
          <p:cNvSpPr/>
          <p:nvPr/>
        </p:nvSpPr>
        <p:spPr>
          <a:xfrm>
            <a:off x="914400" y="0"/>
            <a:ext cx="7999413" cy="182563"/>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a:p>
        </p:txBody>
      </p:sp>
      <p:sp>
        <p:nvSpPr>
          <p:cNvPr id="8" name="Rectangle 7"/>
          <p:cNvSpPr/>
          <p:nvPr/>
        </p:nvSpPr>
        <p:spPr>
          <a:xfrm>
            <a:off x="914400" y="6675438"/>
            <a:ext cx="7999413" cy="182562"/>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71" r:id="rId3"/>
    <p:sldLayoutId id="2147483763" r:id="rId4"/>
    <p:sldLayoutId id="2147483764" r:id="rId5"/>
    <p:sldLayoutId id="2147483772" r:id="rId6"/>
    <p:sldLayoutId id="2147483765" r:id="rId7"/>
    <p:sldLayoutId id="2147483766" r:id="rId8"/>
    <p:sldLayoutId id="2147483767" r:id="rId9"/>
    <p:sldLayoutId id="2147483768" r:id="rId10"/>
    <p:sldLayoutId id="2147483773" r:id="rId11"/>
    <p:sldLayoutId id="2147483774" r:id="rId12"/>
    <p:sldLayoutId id="2147483775" r:id="rId13"/>
    <p:sldLayoutId id="2147483769" r:id="rId14"/>
    <p:sldLayoutId id="2147483770" r:id="rId15"/>
  </p:sldLayoutIdLst>
  <p:timing>
    <p:tnLst>
      <p:par>
        <p:cTn id="1" dur="indefinite" restart="never" nodeType="tmRoot"/>
      </p:par>
    </p:tnLst>
  </p:timing>
  <p:txStyles>
    <p:titleStyle>
      <a:lvl1pPr algn="l" rtl="0" eaLnBrk="0" fontAlgn="base" hangingPunct="0">
        <a:spcBef>
          <a:spcPct val="0"/>
        </a:spcBef>
        <a:spcAft>
          <a:spcPct val="0"/>
        </a:spcAft>
        <a:defRPr sz="3600" kern="1200">
          <a:solidFill>
            <a:schemeClr val="bg1"/>
          </a:solidFill>
          <a:latin typeface="+mj-lt"/>
          <a:ea typeface="MS PGothic" panose="020B0600070205080204" pitchFamily="34" charset="-128"/>
          <a:cs typeface="MS PGothic" charset="0"/>
        </a:defRPr>
      </a:lvl1pPr>
      <a:lvl2pPr algn="l" rtl="0" eaLnBrk="0" fontAlgn="base" hangingPunct="0">
        <a:spcBef>
          <a:spcPct val="0"/>
        </a:spcBef>
        <a:spcAft>
          <a:spcPct val="0"/>
        </a:spcAft>
        <a:defRPr sz="3600">
          <a:solidFill>
            <a:schemeClr val="bg1"/>
          </a:solidFill>
          <a:latin typeface="Century Gothic" panose="020B0502020202020204" pitchFamily="34" charset="0"/>
          <a:ea typeface="MS PGothic" panose="020B0600070205080204" pitchFamily="34" charset="-128"/>
          <a:cs typeface="MS PGothic" charset="0"/>
        </a:defRPr>
      </a:lvl2pPr>
      <a:lvl3pPr algn="l" rtl="0" eaLnBrk="0" fontAlgn="base" hangingPunct="0">
        <a:spcBef>
          <a:spcPct val="0"/>
        </a:spcBef>
        <a:spcAft>
          <a:spcPct val="0"/>
        </a:spcAft>
        <a:defRPr sz="3600">
          <a:solidFill>
            <a:schemeClr val="bg1"/>
          </a:solidFill>
          <a:latin typeface="Century Gothic" panose="020B0502020202020204" pitchFamily="34" charset="0"/>
          <a:ea typeface="MS PGothic" panose="020B0600070205080204" pitchFamily="34" charset="-128"/>
          <a:cs typeface="MS PGothic" charset="0"/>
        </a:defRPr>
      </a:lvl3pPr>
      <a:lvl4pPr algn="l" rtl="0" eaLnBrk="0" fontAlgn="base" hangingPunct="0">
        <a:spcBef>
          <a:spcPct val="0"/>
        </a:spcBef>
        <a:spcAft>
          <a:spcPct val="0"/>
        </a:spcAft>
        <a:defRPr sz="3600">
          <a:solidFill>
            <a:schemeClr val="bg1"/>
          </a:solidFill>
          <a:latin typeface="Century Gothic" panose="020B0502020202020204" pitchFamily="34" charset="0"/>
          <a:ea typeface="MS PGothic" panose="020B0600070205080204" pitchFamily="34" charset="-128"/>
          <a:cs typeface="MS PGothic" charset="0"/>
        </a:defRPr>
      </a:lvl4pPr>
      <a:lvl5pPr algn="l" rtl="0" eaLnBrk="0" fontAlgn="base" hangingPunct="0">
        <a:spcBef>
          <a:spcPct val="0"/>
        </a:spcBef>
        <a:spcAft>
          <a:spcPct val="0"/>
        </a:spcAft>
        <a:defRPr sz="3600">
          <a:solidFill>
            <a:schemeClr val="bg1"/>
          </a:solidFill>
          <a:latin typeface="Century Gothic" panose="020B0502020202020204" pitchFamily="34" charset="0"/>
          <a:ea typeface="MS PGothic" panose="020B0600070205080204" pitchFamily="34" charset="-128"/>
          <a:cs typeface="MS PGothic" charset="0"/>
        </a:defRPr>
      </a:lvl5pPr>
      <a:lvl6pPr marL="457200" algn="l" rtl="0" fontAlgn="base">
        <a:spcBef>
          <a:spcPct val="0"/>
        </a:spcBef>
        <a:spcAft>
          <a:spcPct val="0"/>
        </a:spcAft>
        <a:defRPr sz="3600">
          <a:solidFill>
            <a:schemeClr val="bg1"/>
          </a:solidFill>
          <a:latin typeface="Century Gothic" panose="020B0502020202020204" pitchFamily="34" charset="0"/>
          <a:ea typeface="MS PGothic" panose="020B0600070205080204" pitchFamily="34" charset="-128"/>
        </a:defRPr>
      </a:lvl6pPr>
      <a:lvl7pPr marL="914400" algn="l" rtl="0" fontAlgn="base">
        <a:spcBef>
          <a:spcPct val="0"/>
        </a:spcBef>
        <a:spcAft>
          <a:spcPct val="0"/>
        </a:spcAft>
        <a:defRPr sz="3600">
          <a:solidFill>
            <a:schemeClr val="bg1"/>
          </a:solidFill>
          <a:latin typeface="Century Gothic" panose="020B0502020202020204" pitchFamily="34" charset="0"/>
          <a:ea typeface="MS PGothic" panose="020B0600070205080204" pitchFamily="34" charset="-128"/>
        </a:defRPr>
      </a:lvl7pPr>
      <a:lvl8pPr marL="1371600" algn="l" rtl="0" fontAlgn="base">
        <a:spcBef>
          <a:spcPct val="0"/>
        </a:spcBef>
        <a:spcAft>
          <a:spcPct val="0"/>
        </a:spcAft>
        <a:defRPr sz="3600">
          <a:solidFill>
            <a:schemeClr val="bg1"/>
          </a:solidFill>
          <a:latin typeface="Century Gothic" panose="020B0502020202020204" pitchFamily="34" charset="0"/>
          <a:ea typeface="MS PGothic" panose="020B0600070205080204" pitchFamily="34" charset="-128"/>
        </a:defRPr>
      </a:lvl8pPr>
      <a:lvl9pPr marL="1828800" algn="l" rtl="0" fontAlgn="base">
        <a:spcBef>
          <a:spcPct val="0"/>
        </a:spcBef>
        <a:spcAft>
          <a:spcPct val="0"/>
        </a:spcAft>
        <a:defRPr sz="3600">
          <a:solidFill>
            <a:schemeClr val="bg1"/>
          </a:solidFill>
          <a:latin typeface="Century Gothic" panose="020B0502020202020204" pitchFamily="34" charset="0"/>
          <a:ea typeface="MS PGothic" panose="020B0600070205080204" pitchFamily="34" charset="-128"/>
        </a:defRPr>
      </a:lvl9pPr>
    </p:titleStyle>
    <p:bodyStyle>
      <a:lvl1pPr marL="342900" indent="-342900" algn="l" rtl="0" eaLnBrk="0" fontAlgn="base" hangingPunct="0">
        <a:spcBef>
          <a:spcPts val="2000"/>
        </a:spcBef>
        <a:spcAft>
          <a:spcPct val="0"/>
        </a:spcAft>
        <a:buClr>
          <a:schemeClr val="accent1"/>
        </a:buClr>
        <a:buFont typeface="Wingdings 2" panose="05020102010507070707" pitchFamily="18" charset="2"/>
        <a:buChar char=""/>
        <a:defRPr sz="2000" kern="1200">
          <a:solidFill>
            <a:srgbClr val="595959"/>
          </a:solidFill>
          <a:latin typeface="+mn-lt"/>
          <a:ea typeface="MS PGothic" panose="020B0600070205080204" pitchFamily="34" charset="-128"/>
          <a:cs typeface="MS PGothic" charset="0"/>
        </a:defRPr>
      </a:lvl1pPr>
      <a:lvl2pPr marL="685800" indent="-336550" algn="l" rtl="0" eaLnBrk="0" fontAlgn="base" hangingPunct="0">
        <a:spcBef>
          <a:spcPts val="600"/>
        </a:spcBef>
        <a:spcAft>
          <a:spcPct val="0"/>
        </a:spcAft>
        <a:buClr>
          <a:srgbClr val="254061"/>
        </a:buClr>
        <a:buFont typeface="Wingdings 2" panose="05020102010507070707" pitchFamily="18" charset="2"/>
        <a:buChar char=""/>
        <a:defRPr kern="1200">
          <a:solidFill>
            <a:srgbClr val="595959"/>
          </a:solidFill>
          <a:latin typeface="+mn-lt"/>
          <a:ea typeface="MS PGothic" panose="020B0600070205080204" pitchFamily="34" charset="-128"/>
          <a:cs typeface="MS PGothic" charset="0"/>
        </a:defRPr>
      </a:lvl2pPr>
      <a:lvl3pPr marL="10350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S PGothic" panose="020B0600070205080204" pitchFamily="34" charset="-128"/>
          <a:cs typeface="MS PGothic" charset="0"/>
        </a:defRPr>
      </a:lvl3pPr>
      <a:lvl4pPr marL="1371600" indent="-336550" algn="l" rtl="0" eaLnBrk="0" fontAlgn="base" hangingPunct="0">
        <a:spcBef>
          <a:spcPts val="600"/>
        </a:spcBef>
        <a:spcAft>
          <a:spcPct val="0"/>
        </a:spcAft>
        <a:buClr>
          <a:srgbClr val="254061"/>
        </a:buClr>
        <a:buFont typeface="Wingdings 2" panose="05020102010507070707" pitchFamily="18" charset="2"/>
        <a:buChar char=""/>
        <a:defRPr kern="1200">
          <a:solidFill>
            <a:srgbClr val="595959"/>
          </a:solidFill>
          <a:latin typeface="+mn-lt"/>
          <a:ea typeface="MS PGothic" panose="020B0600070205080204" pitchFamily="34" charset="-128"/>
          <a:cs typeface="MS PGothic" charset="0"/>
        </a:defRPr>
      </a:lvl4pPr>
      <a:lvl5pPr marL="17208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S PGothic" panose="020B0600070205080204" pitchFamily="34" charset="-128"/>
          <a:cs typeface="MS PGothic" charset="0"/>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baller.com/library/"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www.baller.com/library"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goo.gl/H3JVfw"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goo.gl/uaeEAp"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15963" y="3035300"/>
            <a:ext cx="8001000" cy="3822700"/>
          </a:xfrm>
        </p:spPr>
        <p:txBody>
          <a:bodyPr/>
          <a:lstStyle/>
          <a:p>
            <a:pPr fontAlgn="auto">
              <a:spcAft>
                <a:spcPts val="0"/>
              </a:spcAft>
              <a:defRPr/>
            </a:pPr>
            <a:endParaRPr lang="en-US" dirty="0" smtClean="0"/>
          </a:p>
          <a:p>
            <a:pPr fontAlgn="auto">
              <a:spcAft>
                <a:spcPts val="0"/>
              </a:spcAft>
              <a:defRPr/>
            </a:pPr>
            <a:endParaRPr lang="en-US" dirty="0"/>
          </a:p>
          <a:p>
            <a:pPr fontAlgn="auto">
              <a:spcAft>
                <a:spcPts val="0"/>
              </a:spcAft>
              <a:defRPr/>
            </a:pPr>
            <a:endParaRPr lang="en-US" dirty="0" smtClean="0"/>
          </a:p>
          <a:p>
            <a:pPr fontAlgn="auto">
              <a:spcAft>
                <a:spcPts val="0"/>
              </a:spcAft>
              <a:defRPr/>
            </a:pPr>
            <a:endParaRPr lang="en-US" dirty="0"/>
          </a:p>
          <a:p>
            <a:pPr algn="ctr" fontAlgn="auto">
              <a:spcAft>
                <a:spcPts val="0"/>
              </a:spcAft>
              <a:defRPr/>
            </a:pPr>
            <a:r>
              <a:rPr lang="en-US" sz="2200" dirty="0" smtClean="0"/>
              <a:t>Sean Stokes 		Casey Lide</a:t>
            </a:r>
          </a:p>
          <a:p>
            <a:pPr algn="ctr" fontAlgn="auto">
              <a:spcAft>
                <a:spcPts val="0"/>
              </a:spcAft>
              <a:defRPr/>
            </a:pPr>
            <a:r>
              <a:rPr lang="en-US" sz="2200" dirty="0" smtClean="0"/>
              <a:t>www.baller.com</a:t>
            </a:r>
          </a:p>
        </p:txBody>
      </p:sp>
      <p:sp>
        <p:nvSpPr>
          <p:cNvPr id="8195" name="Title 1"/>
          <p:cNvSpPr>
            <a:spLocks noGrp="1"/>
          </p:cNvSpPr>
          <p:nvPr>
            <p:ph type="ctrTitle"/>
          </p:nvPr>
        </p:nvSpPr>
        <p:spPr>
          <a:xfrm>
            <a:off x="217714" y="710169"/>
            <a:ext cx="8716963" cy="4051300"/>
          </a:xfrm>
        </p:spPr>
        <p:txBody>
          <a:bodyPr/>
          <a:lstStyle/>
          <a:p>
            <a:pPr algn="ctr" eaLnBrk="1" hangingPunct="1"/>
            <a:r>
              <a:rPr lang="en-US" altLang="en-US" sz="4200" dirty="0" smtClean="0"/>
              <a:t/>
            </a:r>
            <a:br>
              <a:rPr lang="en-US" altLang="en-US" sz="4200" dirty="0" smtClean="0"/>
            </a:br>
            <a:r>
              <a:rPr lang="en-US" altLang="en-US" sz="4200" dirty="0" smtClean="0"/>
              <a:t/>
            </a:r>
            <a:br>
              <a:rPr lang="en-US" altLang="en-US" sz="4200" dirty="0" smtClean="0"/>
            </a:br>
            <a:r>
              <a:rPr lang="en-US" altLang="en-US" sz="4200" dirty="0" smtClean="0"/>
              <a:t/>
            </a:r>
            <a:br>
              <a:rPr lang="en-US" altLang="en-US" sz="4200" dirty="0" smtClean="0"/>
            </a:br>
            <a:r>
              <a:rPr lang="en-US" altLang="en-US" sz="4200" dirty="0" smtClean="0"/>
              <a:t/>
            </a:r>
            <a:br>
              <a:rPr lang="en-US" altLang="en-US" sz="4200" dirty="0" smtClean="0"/>
            </a:br>
            <a:r>
              <a:rPr lang="en-US" altLang="en-US" sz="4200" dirty="0" smtClean="0"/>
              <a:t/>
            </a:r>
            <a:br>
              <a:rPr lang="en-US" altLang="en-US" sz="4200" dirty="0" smtClean="0"/>
            </a:br>
            <a:r>
              <a:rPr lang="en-US" altLang="en-US" sz="2800" dirty="0" smtClean="0"/>
              <a:t>Key Legal and Regulatory Issues Affecting Community Broadband Projects</a:t>
            </a:r>
            <a:br>
              <a:rPr lang="en-US" altLang="en-US" sz="2800" dirty="0" smtClean="0"/>
            </a:br>
            <a:r>
              <a:rPr lang="en-US" altLang="en-US" sz="2800" dirty="0" smtClean="0"/>
              <a:t/>
            </a:r>
            <a:br>
              <a:rPr lang="en-US" altLang="en-US" sz="2800" dirty="0" smtClean="0"/>
            </a:br>
            <a:r>
              <a:rPr lang="en-US" altLang="en-US" sz="1800" dirty="0" smtClean="0"/>
              <a:t>Broadband Communities Summit </a:t>
            </a:r>
            <a:br>
              <a:rPr lang="en-US" altLang="en-US" sz="1800" dirty="0" smtClean="0"/>
            </a:br>
            <a:r>
              <a:rPr lang="en-US" altLang="en-US" sz="1800" dirty="0" smtClean="0"/>
              <a:t>April 6,  2016</a:t>
            </a:r>
            <a:br>
              <a:rPr lang="en-US" altLang="en-US" sz="1800" dirty="0" smtClean="0"/>
            </a:br>
            <a:r>
              <a:rPr lang="en-US" altLang="en-US" sz="1800" dirty="0" smtClean="0"/>
              <a:t>Austin, TX</a:t>
            </a:r>
            <a:r>
              <a:rPr lang="en-US" altLang="en-US" sz="4400" b="1" dirty="0" smtClean="0"/>
              <a:t/>
            </a:r>
            <a:br>
              <a:rPr lang="en-US" altLang="en-US" sz="4400" b="1" dirty="0" smtClean="0"/>
            </a:br>
            <a:r>
              <a:rPr lang="en-US" altLang="en-US" sz="4200" dirty="0" smtClean="0"/>
              <a:t/>
            </a:r>
            <a:br>
              <a:rPr lang="en-US" altLang="en-US" sz="4200" dirty="0" smtClean="0"/>
            </a:br>
            <a:endParaRPr lang="en-US" altLang="en-US" sz="4200" dirty="0" smtClean="0"/>
          </a:p>
        </p:txBody>
      </p:sp>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2990690" y="1563792"/>
            <a:ext cx="3612091" cy="84866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0" y="508000"/>
            <a:ext cx="8913813" cy="914400"/>
          </a:xfrm>
        </p:spPr>
        <p:txBody>
          <a:bodyPr/>
          <a:lstStyle/>
          <a:p>
            <a:r>
              <a:rPr lang="en-US" altLang="en-US" sz="2800" dirty="0" smtClean="0">
                <a:cs typeface="Times New Roman" panose="02020603050405020304" pitchFamily="18" charset="0"/>
              </a:rPr>
              <a:t>Public Private Partnership: Authority Issues</a:t>
            </a:r>
            <a:endParaRPr lang="en-US" altLang="en-US" sz="2800" dirty="0" smtClean="0"/>
          </a:p>
        </p:txBody>
      </p:sp>
      <p:sp>
        <p:nvSpPr>
          <p:cNvPr id="14339"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a:bodyPr>
          <a:lstStyle/>
          <a:p>
            <a:pPr>
              <a:lnSpc>
                <a:spcPct val="120000"/>
              </a:lnSpc>
              <a:defRPr/>
            </a:pPr>
            <a:r>
              <a:rPr lang="en-US" dirty="0" smtClean="0">
                <a:cs typeface="Times New Roman" panose="02020603050405020304" pitchFamily="18" charset="0"/>
              </a:rPr>
              <a:t>State law</a:t>
            </a:r>
            <a:endParaRPr lang="en-US" dirty="0">
              <a:cs typeface="Times New Roman" panose="02020603050405020304" pitchFamily="18" charset="0"/>
            </a:endParaRPr>
          </a:p>
          <a:p>
            <a:pPr marL="514350" indent="-457200">
              <a:lnSpc>
                <a:spcPct val="120000"/>
              </a:lnSpc>
              <a:buFont typeface="Arial" panose="020B0604020202020204" pitchFamily="34" charset="0"/>
              <a:buChar char="•"/>
              <a:defRPr/>
            </a:pPr>
            <a:r>
              <a:rPr lang="en-US" sz="2200" dirty="0" smtClean="0">
                <a:cs typeface="Times New Roman" panose="02020603050405020304" pitchFamily="18" charset="0"/>
              </a:rPr>
              <a:t>About 30 States have P3 laws</a:t>
            </a:r>
          </a:p>
          <a:p>
            <a:pPr marL="514350" indent="-457200">
              <a:lnSpc>
                <a:spcPct val="120000"/>
              </a:lnSpc>
              <a:buFont typeface="Arial" panose="020B0604020202020204" pitchFamily="34" charset="0"/>
              <a:buChar char="•"/>
              <a:defRPr/>
            </a:pPr>
            <a:r>
              <a:rPr lang="en-US" sz="2200" dirty="0" smtClean="0">
                <a:cs typeface="Times New Roman" panose="02020603050405020304" pitchFamily="18" charset="0"/>
              </a:rPr>
              <a:t>Some are broad (Maryland) and some are narrow (Florida)</a:t>
            </a:r>
            <a:endParaRPr lang="en-US" sz="2200" dirty="0">
              <a:cs typeface="Times New Roman" panose="02020603050405020304" pitchFamily="18" charset="0"/>
            </a:endParaRPr>
          </a:p>
          <a:p>
            <a:pPr marL="514350" indent="-457200">
              <a:lnSpc>
                <a:spcPct val="120000"/>
              </a:lnSpc>
              <a:buFont typeface="Arial" panose="020B0604020202020204" pitchFamily="34" charset="0"/>
              <a:buChar char="•"/>
              <a:defRPr/>
            </a:pPr>
            <a:r>
              <a:rPr lang="en-US" sz="2200" dirty="0" smtClean="0">
                <a:cs typeface="Times New Roman" panose="02020603050405020304" pitchFamily="18" charset="0"/>
              </a:rPr>
              <a:t>Only a few address broadband specifically</a:t>
            </a:r>
          </a:p>
          <a:p>
            <a:pPr marL="400050">
              <a:lnSpc>
                <a:spcPct val="120000"/>
              </a:lnSpc>
              <a:defRPr/>
            </a:pPr>
            <a:r>
              <a:rPr lang="en-US" sz="2200" dirty="0" smtClean="0">
                <a:cs typeface="Times New Roman" panose="02020603050405020304" pitchFamily="18" charset="0"/>
              </a:rPr>
              <a:t>Li</a:t>
            </a:r>
            <a:r>
              <a:rPr lang="en-US" dirty="0" smtClean="0"/>
              <a:t>mitations on use of tax favored financing for private use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0" y="508000"/>
            <a:ext cx="8913813" cy="914400"/>
          </a:xfrm>
        </p:spPr>
        <p:txBody>
          <a:bodyPr/>
          <a:lstStyle/>
          <a:p>
            <a:r>
              <a:rPr lang="en-US" altLang="en-US" smtClean="0"/>
              <a:t>II.	FCC Open Internet Order</a:t>
            </a:r>
          </a:p>
        </p:txBody>
      </p:sp>
      <p:sp>
        <p:nvSpPr>
          <p:cNvPr id="24579"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bodyPr>
          <a:lstStyle/>
          <a:p>
            <a:pPr>
              <a:buFont typeface="Arial" panose="020B0604020202020204" pitchFamily="34" charset="0"/>
              <a:buChar char="•"/>
              <a:defRPr/>
            </a:pPr>
            <a:endParaRPr lang="en-US" dirty="0" smtClean="0"/>
          </a:p>
          <a:p>
            <a:pPr>
              <a:defRPr/>
            </a:pPr>
            <a:r>
              <a:rPr lang="en-US" dirty="0" smtClean="0"/>
              <a:t>Background:</a:t>
            </a:r>
          </a:p>
          <a:p>
            <a:pPr lvl="1">
              <a:defRPr/>
            </a:pPr>
            <a:r>
              <a:rPr lang="en-US" dirty="0" smtClean="0"/>
              <a:t>2010 Open Internet Rules</a:t>
            </a:r>
          </a:p>
          <a:p>
            <a:pPr lvl="1">
              <a:defRPr/>
            </a:pPr>
            <a:r>
              <a:rPr lang="en-US" dirty="0" smtClean="0"/>
              <a:t>Section 706</a:t>
            </a:r>
          </a:p>
          <a:p>
            <a:pPr lvl="1">
              <a:defRPr/>
            </a:pPr>
            <a:r>
              <a:rPr lang="en-US" i="1" dirty="0" smtClean="0"/>
              <a:t>Verizon v. FCC:</a:t>
            </a:r>
          </a:p>
          <a:p>
            <a:pPr lvl="2">
              <a:defRPr/>
            </a:pPr>
            <a:r>
              <a:rPr lang="en-US" dirty="0" smtClean="0"/>
              <a:t>Upheld FCC’s authority under Section 706 but “[g]</a:t>
            </a:r>
            <a:r>
              <a:rPr lang="en-US" dirty="0" err="1" smtClean="0"/>
              <a:t>iven</a:t>
            </a:r>
            <a:r>
              <a:rPr lang="en-US" dirty="0" smtClean="0"/>
              <a:t> the Commission’s still-binding decision to classify broadband providers  . . . as providers of ‘information services,’ open Internet protections that regulated broadband providers as common carriers would violate the Act.”</a:t>
            </a:r>
          </a:p>
          <a:p>
            <a:pPr lvl="1">
              <a:defRPr/>
            </a:pPr>
            <a:r>
              <a:rPr lang="en-US" dirty="0" smtClean="0"/>
              <a:t>FCC Order on Remand, March 12, 2015</a:t>
            </a:r>
          </a:p>
          <a:p>
            <a:pPr marL="349250" lvl="1" indent="0">
              <a:buFont typeface="Wingdings 2" panose="05020102010507070707" pitchFamily="18" charset="2"/>
              <a:buNone/>
              <a:defRPr/>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0" y="508000"/>
            <a:ext cx="8913813" cy="914400"/>
          </a:xfrm>
        </p:spPr>
        <p:txBody>
          <a:bodyPr/>
          <a:lstStyle/>
          <a:p>
            <a:r>
              <a:rPr lang="en-US" altLang="en-US" smtClean="0"/>
              <a:t>Open Internet Rules</a:t>
            </a:r>
          </a:p>
        </p:txBody>
      </p:sp>
      <p:sp>
        <p:nvSpPr>
          <p:cNvPr id="25603"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bodyPr>
          <a:lstStyle/>
          <a:p>
            <a:pPr>
              <a:buFont typeface="Arial" panose="020B0604020202020204" pitchFamily="34" charset="0"/>
              <a:buChar char="•"/>
            </a:pPr>
            <a:endParaRPr lang="en-US" altLang="en-US" dirty="0" smtClean="0"/>
          </a:p>
          <a:p>
            <a:r>
              <a:rPr lang="en-US" altLang="en-US" dirty="0" smtClean="0"/>
              <a:t>Key “Open Internet” Rules:</a:t>
            </a:r>
          </a:p>
          <a:p>
            <a:pPr lvl="1">
              <a:buFont typeface="Wingdings" panose="05000000000000000000" pitchFamily="2" charset="2"/>
              <a:buChar char="§"/>
            </a:pPr>
            <a:r>
              <a:rPr lang="en-US" altLang="en-US" dirty="0" smtClean="0"/>
              <a:t>No Blocking (subj. to “reasonable network management”)</a:t>
            </a:r>
          </a:p>
          <a:p>
            <a:pPr lvl="1">
              <a:buFont typeface="Wingdings" panose="05000000000000000000" pitchFamily="2" charset="2"/>
              <a:buChar char="§"/>
            </a:pPr>
            <a:r>
              <a:rPr lang="en-US" altLang="en-US" dirty="0" smtClean="0"/>
              <a:t>No Throttling (subj. to “reasonable network management”)</a:t>
            </a:r>
          </a:p>
          <a:p>
            <a:pPr lvl="1">
              <a:buFont typeface="Wingdings" panose="05000000000000000000" pitchFamily="2" charset="2"/>
              <a:buChar char="§"/>
            </a:pPr>
            <a:r>
              <a:rPr lang="en-US" altLang="en-US" dirty="0" smtClean="0"/>
              <a:t>No Paid Prioritization</a:t>
            </a:r>
          </a:p>
          <a:p>
            <a:pPr lvl="1">
              <a:buFont typeface="Wingdings" panose="05000000000000000000" pitchFamily="2" charset="2"/>
              <a:buChar char="§"/>
            </a:pPr>
            <a:r>
              <a:rPr lang="en-US" altLang="en-US" dirty="0" smtClean="0"/>
              <a:t>Transparency (Enhanced)</a:t>
            </a:r>
          </a:p>
          <a:p>
            <a:pPr lvl="2">
              <a:buFont typeface="Wingdings" panose="05000000000000000000" pitchFamily="2" charset="2"/>
              <a:buChar char="§"/>
            </a:pPr>
            <a:r>
              <a:rPr lang="en-US" altLang="en-US" dirty="0" smtClean="0"/>
              <a:t>Fewer than 100k subscriber = temp. exemption from enhancements; must still comply with 2010 rules</a:t>
            </a:r>
          </a:p>
          <a:p>
            <a:pPr lvl="2">
              <a:buFont typeface="Wingdings" panose="05000000000000000000" pitchFamily="2" charset="2"/>
              <a:buChar char="§"/>
            </a:pPr>
            <a:r>
              <a:rPr lang="en-US" altLang="en-US" dirty="0" smtClean="0"/>
              <a:t>2010 rules: publicly disclose network mgt. practices, performance and commercial terms</a:t>
            </a:r>
          </a:p>
          <a:p>
            <a:pPr lvl="2">
              <a:buFont typeface="Wingdings" panose="05000000000000000000" pitchFamily="2" charset="2"/>
              <a:buChar char="§"/>
            </a:pPr>
            <a:r>
              <a:rPr lang="en-US" altLang="en-US" dirty="0" smtClean="0"/>
              <a:t>Enhanced:  promo rates, data caps, packet loss </a:t>
            </a:r>
          </a:p>
          <a:p>
            <a:pPr lvl="1">
              <a:buFont typeface="Wingdings" panose="05000000000000000000" pitchFamily="2" charset="2"/>
              <a:buChar char="§"/>
            </a:pPr>
            <a:r>
              <a:rPr lang="en-US" altLang="en-US" dirty="0" smtClean="0"/>
              <a:t>Equal application to fixed and mobile</a:t>
            </a:r>
          </a:p>
          <a:p>
            <a:pPr lvl="1">
              <a:buFont typeface="Wingdings" panose="05000000000000000000" pitchFamily="2" charset="2"/>
              <a:buChar char="§"/>
            </a:pPr>
            <a:r>
              <a:rPr lang="en-US" altLang="en-US" dirty="0" smtClean="0"/>
              <a:t>Interconnection issues on a case-by-case basis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0" y="508000"/>
            <a:ext cx="8913813" cy="914400"/>
          </a:xfrm>
        </p:spPr>
        <p:txBody>
          <a:bodyPr/>
          <a:lstStyle/>
          <a:p>
            <a:r>
              <a:rPr lang="en-US" altLang="en-US" sz="2400" dirty="0" smtClean="0"/>
              <a:t>Open Internet Order:  </a:t>
            </a:r>
            <a:br>
              <a:rPr lang="en-US" altLang="en-US" sz="2400" dirty="0" smtClean="0"/>
            </a:br>
            <a:r>
              <a:rPr lang="en-US" altLang="en-US" sz="2400" dirty="0" smtClean="0"/>
              <a:t>Title II Reclassification of BIAS</a:t>
            </a:r>
          </a:p>
        </p:txBody>
      </p:sp>
      <p:sp>
        <p:nvSpPr>
          <p:cNvPr id="3" name="Content Placeholder 2"/>
          <p:cNvSpPr>
            <a:spLocks noGrp="1"/>
          </p:cNvSpPr>
          <p:nvPr>
            <p:ph idx="1"/>
          </p:nvPr>
        </p:nvSpPr>
        <p:spPr>
          <a:xfrm>
            <a:off x="904875" y="1422400"/>
            <a:ext cx="8008938" cy="5314950"/>
          </a:xfrm>
          <a:solidFill>
            <a:srgbClr val="F8F7F2"/>
          </a:solidFill>
        </p:spPr>
        <p:txBody>
          <a:bodyPr/>
          <a:lstStyle/>
          <a:p>
            <a:pPr>
              <a:defRPr/>
            </a:pPr>
            <a:endParaRPr lang="en-US" dirty="0" smtClean="0"/>
          </a:p>
          <a:p>
            <a:pPr>
              <a:defRPr/>
            </a:pPr>
            <a:r>
              <a:rPr lang="en-US" dirty="0" smtClean="0">
                <a:solidFill>
                  <a:schemeClr val="tx1"/>
                </a:solidFill>
              </a:rPr>
              <a:t>The Communications Act of 1934, as amended, consists of seven major sections or “titles”:</a:t>
            </a:r>
          </a:p>
          <a:p>
            <a:pPr marL="0" indent="0">
              <a:buFont typeface="Wingdings 2" panose="05020102010507070707" pitchFamily="18" charset="2"/>
              <a:buNone/>
              <a:defRPr/>
            </a:pPr>
            <a:endParaRPr lang="en-US" dirty="0" smtClean="0">
              <a:solidFill>
                <a:schemeClr val="tx1"/>
              </a:solidFill>
            </a:endParaRPr>
          </a:p>
          <a:p>
            <a:pPr lvl="1">
              <a:defRPr/>
            </a:pPr>
            <a:r>
              <a:rPr lang="en-US" dirty="0" smtClean="0">
                <a:solidFill>
                  <a:schemeClr val="tx1"/>
                </a:solidFill>
              </a:rPr>
              <a:t>Title I – General Provisions</a:t>
            </a:r>
          </a:p>
          <a:p>
            <a:pPr lvl="1">
              <a:defRPr/>
            </a:pPr>
            <a:r>
              <a:rPr lang="en-US" dirty="0" smtClean="0">
                <a:solidFill>
                  <a:schemeClr val="tx1"/>
                </a:solidFill>
              </a:rPr>
              <a:t>Title II – Common Carriers</a:t>
            </a:r>
          </a:p>
          <a:p>
            <a:pPr lvl="1">
              <a:defRPr/>
            </a:pPr>
            <a:r>
              <a:rPr lang="en-US" dirty="0" smtClean="0">
                <a:solidFill>
                  <a:schemeClr val="tx1"/>
                </a:solidFill>
              </a:rPr>
              <a:t>Title III – Provisions related to radio</a:t>
            </a:r>
          </a:p>
          <a:p>
            <a:pPr lvl="1">
              <a:defRPr/>
            </a:pPr>
            <a:r>
              <a:rPr lang="en-US" dirty="0" smtClean="0">
                <a:solidFill>
                  <a:schemeClr val="tx1"/>
                </a:solidFill>
              </a:rPr>
              <a:t>Title IV – Procedural and administrative provisions</a:t>
            </a:r>
          </a:p>
          <a:p>
            <a:pPr lvl="1">
              <a:defRPr/>
            </a:pPr>
            <a:r>
              <a:rPr lang="en-US" dirty="0" smtClean="0">
                <a:solidFill>
                  <a:schemeClr val="tx1"/>
                </a:solidFill>
              </a:rPr>
              <a:t>Title V – Penal provisions, forfeitures</a:t>
            </a:r>
          </a:p>
          <a:p>
            <a:pPr lvl="1">
              <a:defRPr/>
            </a:pPr>
            <a:r>
              <a:rPr lang="en-US" dirty="0" smtClean="0">
                <a:solidFill>
                  <a:schemeClr val="tx1"/>
                </a:solidFill>
              </a:rPr>
              <a:t>Title VI – Cable communications (added by CCPA of 1984)</a:t>
            </a:r>
          </a:p>
          <a:p>
            <a:pPr lvl="1">
              <a:defRPr/>
            </a:pPr>
            <a:r>
              <a:rPr lang="en-US" dirty="0" smtClean="0">
                <a:solidFill>
                  <a:schemeClr val="tx1"/>
                </a:solidFill>
              </a:rPr>
              <a:t>Title VII – Miscellaneous provisions</a:t>
            </a:r>
          </a:p>
          <a:p>
            <a:pPr lvl="1">
              <a:defRPr/>
            </a:pPr>
            <a:endParaRPr lang="en-US" dirty="0" smtClean="0">
              <a:solidFill>
                <a:schemeClr val="tx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0" y="508000"/>
            <a:ext cx="8913813" cy="914400"/>
          </a:xfrm>
        </p:spPr>
        <p:txBody>
          <a:bodyPr/>
          <a:lstStyle/>
          <a:p>
            <a:r>
              <a:rPr lang="en-US" altLang="en-US" sz="2400" dirty="0"/>
              <a:t>Open Internet Order:  </a:t>
            </a:r>
            <a:br>
              <a:rPr lang="en-US" altLang="en-US" sz="2400" dirty="0"/>
            </a:br>
            <a:r>
              <a:rPr lang="en-US" altLang="en-US" sz="2400" dirty="0"/>
              <a:t>Title II Reclassification of BIAS</a:t>
            </a:r>
            <a:endParaRPr lang="en-US" altLang="en-US" sz="2400" dirty="0" smtClean="0"/>
          </a:p>
        </p:txBody>
      </p:sp>
      <p:sp>
        <p:nvSpPr>
          <p:cNvPr id="3" name="Content Placeholder 2"/>
          <p:cNvSpPr>
            <a:spLocks noGrp="1"/>
          </p:cNvSpPr>
          <p:nvPr>
            <p:ph idx="1"/>
          </p:nvPr>
        </p:nvSpPr>
        <p:spPr>
          <a:xfrm>
            <a:off x="904875" y="1422400"/>
            <a:ext cx="8008938" cy="5314950"/>
          </a:xfrm>
          <a:solidFill>
            <a:srgbClr val="F8F7F2"/>
          </a:solidFill>
        </p:spPr>
        <p:txBody>
          <a:bodyPr/>
          <a:lstStyle/>
          <a:p>
            <a:pPr>
              <a:defRPr/>
            </a:pPr>
            <a:endParaRPr lang="en-US" dirty="0" smtClean="0"/>
          </a:p>
          <a:p>
            <a:pPr>
              <a:defRPr/>
            </a:pPr>
            <a:r>
              <a:rPr lang="en-US" dirty="0" smtClean="0"/>
              <a:t>Why:</a:t>
            </a:r>
          </a:p>
          <a:p>
            <a:pPr lvl="1">
              <a:buFont typeface="Wingdings" panose="05000000000000000000" pitchFamily="2" charset="2"/>
              <a:buChar char="§"/>
              <a:defRPr/>
            </a:pPr>
            <a:r>
              <a:rPr lang="en-US" dirty="0" smtClean="0"/>
              <a:t>Jurisdiction for implementation of Open Internet rules (along with Section 706)</a:t>
            </a:r>
          </a:p>
          <a:p>
            <a:pPr lvl="1">
              <a:buFont typeface="Wingdings" panose="05000000000000000000" pitchFamily="2" charset="2"/>
              <a:buChar char="§"/>
              <a:defRPr/>
            </a:pPr>
            <a:r>
              <a:rPr lang="en-US" dirty="0" smtClean="0"/>
              <a:t>Desire for regulatory symmetry, simplicity</a:t>
            </a:r>
          </a:p>
          <a:p>
            <a:pPr marL="349250" lvl="1" indent="0">
              <a:buFont typeface="Wingdings 2" panose="05020102010507070707" pitchFamily="18" charset="2"/>
              <a:buNone/>
              <a:defRPr/>
            </a:pPr>
            <a:endParaRPr lang="en-US" dirty="0" smtClean="0"/>
          </a:p>
          <a:p>
            <a:pPr>
              <a:defRPr/>
            </a:pPr>
            <a:r>
              <a:rPr lang="en-US" dirty="0" smtClean="0"/>
              <a:t>What:</a:t>
            </a:r>
          </a:p>
          <a:p>
            <a:pPr lvl="1">
              <a:buFont typeface="Wingdings" panose="05000000000000000000" pitchFamily="2" charset="2"/>
              <a:buChar char="§"/>
              <a:defRPr/>
            </a:pPr>
            <a:r>
              <a:rPr lang="en-US" dirty="0" smtClean="0"/>
              <a:t>Radical change in regulatory treatment of “broadband Internet access service” (BIAS), previously an unregulated “information service”</a:t>
            </a:r>
          </a:p>
          <a:p>
            <a:pPr lvl="1">
              <a:buFont typeface="Wingdings" panose="05000000000000000000" pitchFamily="2" charset="2"/>
              <a:buChar char="§"/>
              <a:defRPr/>
            </a:pPr>
            <a:r>
              <a:rPr lang="en-US" dirty="0" smtClean="0"/>
              <a:t>BIAS = “telecommunications service” (“telecommunications,” offered on a common carrier basis)</a:t>
            </a:r>
          </a:p>
          <a:p>
            <a:pPr marL="349250" lvl="1" indent="0">
              <a:buFont typeface="Wingdings 2" panose="05020102010507070707" pitchFamily="18" charset="2"/>
              <a:buNone/>
              <a:defRPr/>
            </a:pPr>
            <a:endParaRPr lang="en-US" dirty="0" smtClean="0"/>
          </a:p>
          <a:p>
            <a:pPr>
              <a:defRPr/>
            </a:pPr>
            <a:r>
              <a:rPr lang="en-US" dirty="0" smtClean="0"/>
              <a:t>“Light touch Title II regime” applies</a:t>
            </a:r>
          </a:p>
          <a:p>
            <a:pPr>
              <a:defRPr/>
            </a:pPr>
            <a:endParaRPr lang="en-US" dirty="0" smtClean="0"/>
          </a:p>
          <a:p>
            <a:pPr lvl="1">
              <a:defRPr/>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0" y="508000"/>
            <a:ext cx="8913813" cy="914400"/>
          </a:xfrm>
        </p:spPr>
        <p:txBody>
          <a:bodyPr/>
          <a:lstStyle/>
          <a:p>
            <a:r>
              <a:rPr lang="en-US" altLang="en-US" smtClean="0"/>
              <a:t>Title II Reclassification</a:t>
            </a:r>
          </a:p>
        </p:txBody>
      </p:sp>
      <p:sp>
        <p:nvSpPr>
          <p:cNvPr id="3" name="Content Placeholder 2"/>
          <p:cNvSpPr>
            <a:spLocks noGrp="1"/>
          </p:cNvSpPr>
          <p:nvPr>
            <p:ph idx="1"/>
          </p:nvPr>
        </p:nvSpPr>
        <p:spPr>
          <a:xfrm>
            <a:off x="904875" y="1422400"/>
            <a:ext cx="8008938" cy="5314950"/>
          </a:xfrm>
          <a:solidFill>
            <a:srgbClr val="F8F7F2"/>
          </a:solidFill>
        </p:spPr>
        <p:txBody>
          <a:bodyPr>
            <a:normAutofit lnSpcReduction="10000"/>
          </a:bodyPr>
          <a:lstStyle/>
          <a:p>
            <a:pPr>
              <a:defRPr/>
            </a:pPr>
            <a:endParaRPr lang="en-US" dirty="0" smtClean="0"/>
          </a:p>
          <a:p>
            <a:pPr>
              <a:defRPr/>
            </a:pPr>
            <a:r>
              <a:rPr lang="en-US" dirty="0" smtClean="0"/>
              <a:t>“Broadband Internet Access </a:t>
            </a:r>
            <a:r>
              <a:rPr lang="en-US" dirty="0"/>
              <a:t>S</a:t>
            </a:r>
            <a:r>
              <a:rPr lang="en-US" dirty="0" smtClean="0"/>
              <a:t>ervice”:</a:t>
            </a:r>
          </a:p>
          <a:p>
            <a:pPr marL="349250" lvl="1" indent="0">
              <a:buFont typeface="Wingdings 2" panose="05020102010507070707" pitchFamily="18" charset="2"/>
              <a:buNone/>
              <a:defRPr/>
            </a:pPr>
            <a:r>
              <a:rPr lang="en-US" b="1" i="1" dirty="0" smtClean="0"/>
              <a:t>“a mass-market retail service by wire or radio that provides the capability to transmit data to and receive data from all or substantially all Internet endpoints</a:t>
            </a:r>
            <a:r>
              <a:rPr lang="en-US" i="1" dirty="0" smtClean="0"/>
              <a:t>”</a:t>
            </a:r>
          </a:p>
          <a:p>
            <a:pPr marL="349250" lvl="1" indent="0">
              <a:buFont typeface="Wingdings 2" panose="05020102010507070707" pitchFamily="18" charset="2"/>
              <a:buNone/>
              <a:defRPr/>
            </a:pPr>
            <a:r>
              <a:rPr lang="en-US" i="1" dirty="0"/>
              <a:t>	</a:t>
            </a:r>
            <a:r>
              <a:rPr lang="en-US" i="1" dirty="0" smtClean="0"/>
              <a:t>			</a:t>
            </a:r>
            <a:endParaRPr lang="en-US" dirty="0" smtClean="0"/>
          </a:p>
          <a:p>
            <a:pPr>
              <a:defRPr/>
            </a:pPr>
            <a:r>
              <a:rPr lang="en-US" dirty="0" smtClean="0"/>
              <a:t>“Mass market”:</a:t>
            </a:r>
          </a:p>
          <a:p>
            <a:pPr lvl="1">
              <a:buFont typeface="Wingdings" panose="05000000000000000000" pitchFamily="2" charset="2"/>
              <a:buChar char="§"/>
              <a:defRPr/>
            </a:pPr>
            <a:r>
              <a:rPr lang="en-US" dirty="0" smtClean="0"/>
              <a:t>“[S]</a:t>
            </a:r>
            <a:r>
              <a:rPr lang="en-US" dirty="0" err="1" smtClean="0"/>
              <a:t>ervices</a:t>
            </a:r>
            <a:r>
              <a:rPr lang="en-US" dirty="0" smtClean="0"/>
              <a:t> marketed and sold on a standardized basis to residential customers, small businesses and other end-user customers such as schools and libraries.”  </a:t>
            </a:r>
          </a:p>
          <a:p>
            <a:pPr lvl="1">
              <a:buFont typeface="Wingdings" panose="05000000000000000000" pitchFamily="2" charset="2"/>
              <a:buChar char="§"/>
              <a:defRPr/>
            </a:pPr>
            <a:r>
              <a:rPr lang="en-US" dirty="0" smtClean="0"/>
              <a:t>Specifically includes BIAS purchased via E-Rate/RHP, or using network supported by CAF.</a:t>
            </a:r>
          </a:p>
          <a:p>
            <a:pPr>
              <a:defRPr/>
            </a:pPr>
            <a:r>
              <a:rPr lang="en-US" dirty="0" smtClean="0"/>
              <a:t>Does </a:t>
            </a:r>
            <a:r>
              <a:rPr lang="en-US" i="1" dirty="0" smtClean="0"/>
              <a:t>not </a:t>
            </a:r>
            <a:r>
              <a:rPr lang="en-US" dirty="0" smtClean="0"/>
              <a:t>include “enterprise service offerings or special access services, which are typically offered to larger organizations through customized or individually negotiated arrangements.”</a:t>
            </a:r>
          </a:p>
          <a:p>
            <a:pPr lvl="1">
              <a:defRPr/>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0" y="508000"/>
            <a:ext cx="8913813" cy="914400"/>
          </a:xfrm>
        </p:spPr>
        <p:txBody>
          <a:bodyPr/>
          <a:lstStyle/>
          <a:p>
            <a:r>
              <a:rPr lang="en-US" altLang="en-US" sz="2800" smtClean="0"/>
              <a:t>Title II Reclassification: Application and Forbearance</a:t>
            </a:r>
          </a:p>
        </p:txBody>
      </p:sp>
      <p:sp>
        <p:nvSpPr>
          <p:cNvPr id="3" name="Content Placeholder 2"/>
          <p:cNvSpPr>
            <a:spLocks noGrp="1"/>
          </p:cNvSpPr>
          <p:nvPr>
            <p:ph idx="1"/>
          </p:nvPr>
        </p:nvSpPr>
        <p:spPr>
          <a:xfrm>
            <a:off x="904875" y="1422400"/>
            <a:ext cx="8008938" cy="5314950"/>
          </a:xfrm>
          <a:solidFill>
            <a:srgbClr val="F8F7F2"/>
          </a:solidFill>
        </p:spPr>
        <p:txBody>
          <a:bodyPr>
            <a:normAutofit lnSpcReduction="10000"/>
          </a:bodyPr>
          <a:lstStyle/>
          <a:p>
            <a:pPr>
              <a:defRPr/>
            </a:pPr>
            <a:endParaRPr lang="en-US" dirty="0" smtClean="0"/>
          </a:p>
          <a:p>
            <a:pPr>
              <a:defRPr/>
            </a:pPr>
            <a:r>
              <a:rPr lang="en-US" dirty="0" smtClean="0"/>
              <a:t>Some aspects of Title II apply to BIAS, some don’t.</a:t>
            </a:r>
          </a:p>
          <a:p>
            <a:pPr>
              <a:defRPr/>
            </a:pPr>
            <a:r>
              <a:rPr lang="en-US" dirty="0" smtClean="0"/>
              <a:t>FCC forbears from 27 </a:t>
            </a:r>
            <a:r>
              <a:rPr lang="en-US" dirty="0"/>
              <a:t>provisions of Title II of the Communications Act, and over 700 Commission rules and regulations</a:t>
            </a:r>
            <a:endParaRPr lang="en-US" dirty="0" smtClean="0"/>
          </a:p>
          <a:p>
            <a:pPr>
              <a:defRPr/>
            </a:pPr>
            <a:r>
              <a:rPr lang="en-US" dirty="0" smtClean="0"/>
              <a:t>Open Internet Order states the following “core requirements” </a:t>
            </a:r>
            <a:r>
              <a:rPr lang="en-US" b="1" dirty="0" smtClean="0"/>
              <a:t>do apply</a:t>
            </a:r>
            <a:r>
              <a:rPr lang="en-US" dirty="0" smtClean="0"/>
              <a:t>:</a:t>
            </a:r>
          </a:p>
          <a:p>
            <a:pPr lvl="1">
              <a:buFont typeface="Wingdings" panose="05000000000000000000" pitchFamily="2" charset="2"/>
              <a:buChar char="§"/>
              <a:defRPr/>
            </a:pPr>
            <a:r>
              <a:rPr lang="en-US" dirty="0" smtClean="0"/>
              <a:t>Open Internet rules</a:t>
            </a:r>
          </a:p>
          <a:p>
            <a:pPr lvl="1">
              <a:buFont typeface="Wingdings" panose="05000000000000000000" pitchFamily="2" charset="2"/>
              <a:buChar char="§"/>
              <a:defRPr/>
            </a:pPr>
            <a:r>
              <a:rPr lang="en-US" dirty="0" smtClean="0"/>
              <a:t>Infrastructure Access Rights and Obligations (Section 224)</a:t>
            </a:r>
          </a:p>
          <a:p>
            <a:pPr lvl="1">
              <a:buFont typeface="Wingdings" panose="05000000000000000000" pitchFamily="2" charset="2"/>
              <a:buChar char="§"/>
              <a:defRPr/>
            </a:pPr>
            <a:r>
              <a:rPr lang="en-US" dirty="0" smtClean="0"/>
              <a:t>“Core Title II Obligations” </a:t>
            </a:r>
          </a:p>
          <a:p>
            <a:pPr lvl="1">
              <a:buFont typeface="Wingdings" panose="05000000000000000000" pitchFamily="2" charset="2"/>
              <a:buChar char="§"/>
              <a:defRPr/>
            </a:pPr>
            <a:r>
              <a:rPr lang="en-US" dirty="0" smtClean="0"/>
              <a:t>Customer Privacy (Section 222) – Rules apply, but forbearance until more specifically addressed in separate rulemaking</a:t>
            </a:r>
          </a:p>
          <a:p>
            <a:pPr lvl="1">
              <a:buFont typeface="Wingdings" panose="05000000000000000000" pitchFamily="2" charset="2"/>
              <a:buChar char="§"/>
              <a:defRPr/>
            </a:pPr>
            <a:r>
              <a:rPr lang="en-US" dirty="0" smtClean="0"/>
              <a:t>Access for Persons With Disabilities</a:t>
            </a:r>
          </a:p>
          <a:p>
            <a:pPr lvl="1">
              <a:buFont typeface="Wingdings" panose="05000000000000000000" pitchFamily="2" charset="2"/>
              <a:buChar char="§"/>
              <a:defRPr/>
            </a:pPr>
            <a:r>
              <a:rPr lang="en-US" dirty="0" smtClean="0"/>
              <a:t>Universal service (Section 254) – Applies, but forbearance from contribution requirements, for now</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0" y="508000"/>
            <a:ext cx="8913813" cy="914400"/>
          </a:xfrm>
        </p:spPr>
        <p:txBody>
          <a:bodyPr/>
          <a:lstStyle/>
          <a:p>
            <a:r>
              <a:rPr lang="en-US" altLang="en-US" sz="2800" smtClean="0"/>
              <a:t>Title II Reclassification: Application</a:t>
            </a:r>
          </a:p>
        </p:txBody>
      </p:sp>
      <p:sp>
        <p:nvSpPr>
          <p:cNvPr id="3" name="Content Placeholder 2"/>
          <p:cNvSpPr>
            <a:spLocks noGrp="1"/>
          </p:cNvSpPr>
          <p:nvPr>
            <p:ph idx="1"/>
          </p:nvPr>
        </p:nvSpPr>
        <p:spPr>
          <a:xfrm>
            <a:off x="904875" y="1422400"/>
            <a:ext cx="8008938" cy="5314950"/>
          </a:xfrm>
          <a:solidFill>
            <a:srgbClr val="F8F7F2"/>
          </a:solidFill>
        </p:spPr>
        <p:txBody>
          <a:bodyPr/>
          <a:lstStyle/>
          <a:p>
            <a:pPr>
              <a:defRPr/>
            </a:pPr>
            <a:endParaRPr lang="en-US" dirty="0" smtClean="0"/>
          </a:p>
          <a:p>
            <a:pPr>
              <a:defRPr/>
            </a:pPr>
            <a:r>
              <a:rPr lang="en-US" dirty="0" smtClean="0"/>
              <a:t>New Development:   Customer Privacy – Section 222</a:t>
            </a:r>
          </a:p>
          <a:p>
            <a:pPr marL="0" indent="0">
              <a:buFont typeface="Wingdings 2" panose="05020102010507070707" pitchFamily="18" charset="2"/>
              <a:buNone/>
              <a:defRPr/>
            </a:pPr>
            <a:endParaRPr lang="en-US" dirty="0" smtClean="0"/>
          </a:p>
          <a:p>
            <a:pPr lvl="1">
              <a:buFont typeface="Wingdings" panose="05000000000000000000" pitchFamily="2" charset="2"/>
              <a:buChar char="§"/>
              <a:defRPr/>
            </a:pPr>
            <a:r>
              <a:rPr lang="en-US" dirty="0" smtClean="0"/>
              <a:t>Open Internet Order:  General </a:t>
            </a:r>
            <a:r>
              <a:rPr lang="en-US" dirty="0" smtClean="0"/>
              <a:t>CPNI obligations apply, but forbearance from application to BIAS until details are addressed in separate rulemaking</a:t>
            </a:r>
          </a:p>
          <a:p>
            <a:pPr lvl="1">
              <a:buFont typeface="Wingdings" panose="05000000000000000000" pitchFamily="2" charset="2"/>
              <a:buChar char="§"/>
              <a:defRPr/>
            </a:pPr>
            <a:r>
              <a:rPr lang="en-US" dirty="0" smtClean="0"/>
              <a:t>March 31, 2016 NPRM:</a:t>
            </a:r>
          </a:p>
          <a:p>
            <a:pPr lvl="2">
              <a:buFont typeface="Wingdings" panose="05000000000000000000" pitchFamily="2" charset="2"/>
              <a:buChar char="§"/>
              <a:defRPr/>
            </a:pPr>
            <a:r>
              <a:rPr lang="en-US" dirty="0" smtClean="0"/>
              <a:t>BIAS providers may share user info for marketing and other purposes “consistent with customer expectations.”  No opt-in requirement.</a:t>
            </a:r>
          </a:p>
          <a:p>
            <a:pPr lvl="2">
              <a:buFont typeface="Wingdings" panose="05000000000000000000" pitchFamily="2" charset="2"/>
              <a:buChar char="§"/>
              <a:defRPr/>
            </a:pPr>
            <a:r>
              <a:rPr lang="en-US" dirty="0" smtClean="0"/>
              <a:t>All other uses would require opt-in consent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0" y="508000"/>
            <a:ext cx="8913813" cy="914400"/>
          </a:xfrm>
        </p:spPr>
        <p:txBody>
          <a:bodyPr/>
          <a:lstStyle/>
          <a:p>
            <a:r>
              <a:rPr lang="en-US" altLang="en-US" sz="2800" smtClean="0"/>
              <a:t>Title II Reclassification: Other Issues</a:t>
            </a:r>
          </a:p>
        </p:txBody>
      </p:sp>
      <p:sp>
        <p:nvSpPr>
          <p:cNvPr id="3" name="Content Placeholder 2"/>
          <p:cNvSpPr>
            <a:spLocks noGrp="1"/>
          </p:cNvSpPr>
          <p:nvPr>
            <p:ph idx="1"/>
          </p:nvPr>
        </p:nvSpPr>
        <p:spPr>
          <a:xfrm>
            <a:off x="904875" y="1422400"/>
            <a:ext cx="8008938" cy="5314950"/>
          </a:xfrm>
          <a:solidFill>
            <a:srgbClr val="F8F7F2"/>
          </a:solidFill>
        </p:spPr>
        <p:txBody>
          <a:bodyPr/>
          <a:lstStyle/>
          <a:p>
            <a:pPr>
              <a:defRPr/>
            </a:pPr>
            <a:endParaRPr lang="en-US" dirty="0" smtClean="0"/>
          </a:p>
          <a:p>
            <a:pPr>
              <a:defRPr/>
            </a:pPr>
            <a:r>
              <a:rPr lang="en-US" dirty="0" smtClean="0"/>
              <a:t>States:</a:t>
            </a:r>
          </a:p>
          <a:p>
            <a:pPr marL="0" indent="0">
              <a:buFont typeface="Wingdings 2" panose="05020102010507070707" pitchFamily="18" charset="2"/>
              <a:buNone/>
              <a:defRPr/>
            </a:pPr>
            <a:endParaRPr lang="en-US" dirty="0" smtClean="0"/>
          </a:p>
          <a:p>
            <a:pPr lvl="1">
              <a:buFont typeface="Wingdings" panose="05000000000000000000" pitchFamily="2" charset="2"/>
              <a:buChar char="§"/>
              <a:defRPr/>
            </a:pPr>
            <a:r>
              <a:rPr lang="en-US" dirty="0" smtClean="0"/>
              <a:t>BIAS is “interstate” in nature</a:t>
            </a:r>
          </a:p>
          <a:p>
            <a:pPr lvl="1">
              <a:buFont typeface="Wingdings" panose="05000000000000000000" pitchFamily="2" charset="2"/>
              <a:buChar char="§"/>
              <a:defRPr/>
            </a:pPr>
            <a:r>
              <a:rPr lang="en-US" dirty="0" smtClean="0"/>
              <a:t>Internet Tax Freedom Act prohibits states and localities from imposing “taxes on Internet access,” notwithstanding regulatory classification. </a:t>
            </a:r>
            <a:endParaRPr lang="en-US" dirty="0"/>
          </a:p>
          <a:p>
            <a:pPr lvl="1">
              <a:buFont typeface="Wingdings" panose="05000000000000000000" pitchFamily="2" charset="2"/>
              <a:buChar char="§"/>
              <a:defRPr/>
            </a:pPr>
            <a:r>
              <a:rPr lang="en-US" dirty="0" smtClean="0"/>
              <a:t>FCC will exercise preemption; states can’t act contrary to overall “regulatory scheme” set forth in the Order, including forborne provisions</a:t>
            </a:r>
          </a:p>
          <a:p>
            <a:pPr lvl="1">
              <a:buFont typeface="Wingdings" panose="05000000000000000000" pitchFamily="2" charset="2"/>
              <a:buChar char="§"/>
              <a:defRPr/>
            </a:pPr>
            <a:r>
              <a:rPr lang="en-US" dirty="0" smtClean="0"/>
              <a:t>Leaves </a:t>
            </a:r>
            <a:r>
              <a:rPr lang="en-US" dirty="0" smtClean="0"/>
              <a:t>room for regulation of ROW rights, etc.</a:t>
            </a:r>
          </a:p>
          <a:p>
            <a:pPr lvl="2">
              <a:defRPr/>
            </a:pPr>
            <a:endParaRPr lang="en-US" dirty="0" smtClean="0"/>
          </a:p>
        </p:txBody>
      </p:sp>
    </p:spTree>
    <p:extLst>
      <p:ext uri="{BB962C8B-B14F-4D97-AF65-F5344CB8AC3E}">
        <p14:creationId xmlns:p14="http://schemas.microsoft.com/office/powerpoint/2010/main" val="14361361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0" y="508000"/>
            <a:ext cx="8913813" cy="914400"/>
          </a:xfrm>
        </p:spPr>
        <p:txBody>
          <a:bodyPr/>
          <a:lstStyle/>
          <a:p>
            <a:r>
              <a:rPr lang="en-US" altLang="en-US" sz="2800" smtClean="0"/>
              <a:t>Title II Reclassification: Other Issues</a:t>
            </a:r>
          </a:p>
        </p:txBody>
      </p:sp>
      <p:sp>
        <p:nvSpPr>
          <p:cNvPr id="3" name="Content Placeholder 2"/>
          <p:cNvSpPr>
            <a:spLocks noGrp="1"/>
          </p:cNvSpPr>
          <p:nvPr>
            <p:ph idx="1"/>
          </p:nvPr>
        </p:nvSpPr>
        <p:spPr>
          <a:xfrm>
            <a:off x="904875" y="1422400"/>
            <a:ext cx="8008938" cy="5314950"/>
          </a:xfrm>
          <a:solidFill>
            <a:srgbClr val="F8F7F2"/>
          </a:solidFill>
        </p:spPr>
        <p:txBody>
          <a:bodyPr/>
          <a:lstStyle/>
          <a:p>
            <a:pPr>
              <a:defRPr/>
            </a:pPr>
            <a:endParaRPr lang="en-US" dirty="0" smtClean="0"/>
          </a:p>
          <a:p>
            <a:pPr>
              <a:defRPr/>
            </a:pPr>
            <a:r>
              <a:rPr lang="en-US" dirty="0" smtClean="0"/>
              <a:t>VoIP:</a:t>
            </a:r>
          </a:p>
          <a:p>
            <a:pPr marL="0" indent="0">
              <a:buFont typeface="Wingdings 2" panose="05020102010507070707" pitchFamily="18" charset="2"/>
              <a:buNone/>
              <a:defRPr/>
            </a:pPr>
            <a:endParaRPr lang="en-US" dirty="0" smtClean="0"/>
          </a:p>
          <a:p>
            <a:pPr lvl="1">
              <a:buFont typeface="Wingdings" panose="05000000000000000000" pitchFamily="2" charset="2"/>
              <a:buChar char="§"/>
              <a:defRPr/>
            </a:pPr>
            <a:r>
              <a:rPr lang="en-US" dirty="0" smtClean="0"/>
              <a:t>VoIP is a “non-BIAS data service.”  Not a “telecommunications service” under Title II.</a:t>
            </a:r>
          </a:p>
          <a:p>
            <a:pPr lvl="1">
              <a:buFont typeface="Wingdings" panose="05000000000000000000" pitchFamily="2" charset="2"/>
              <a:buChar char="§"/>
              <a:defRPr/>
            </a:pPr>
            <a:r>
              <a:rPr lang="en-US" dirty="0" smtClean="0"/>
              <a:t>Still subject to a variety of Title II-like obligations, imposed specifically on interconnected VoIP without categorizing it as “telecommunications service.”</a:t>
            </a:r>
          </a:p>
          <a:p>
            <a:pPr lvl="1">
              <a:buFont typeface="Wingdings" panose="05000000000000000000" pitchFamily="2" charset="2"/>
              <a:buChar char="§"/>
              <a:defRPr/>
            </a:pPr>
            <a:r>
              <a:rPr lang="en-US" dirty="0" smtClean="0"/>
              <a:t>Using a (VoIP) phone is not “telecommunications.” Using the Internet is.</a:t>
            </a:r>
          </a:p>
          <a:p>
            <a:pPr lvl="1">
              <a:buFont typeface="Wingdings" panose="05000000000000000000" pitchFamily="2" charset="2"/>
              <a:buChar char="§"/>
              <a:defRPr/>
            </a:pPr>
            <a:r>
              <a:rPr lang="en-US" dirty="0" smtClean="0"/>
              <a:t>Classification remains surprisingly unclear. </a:t>
            </a:r>
          </a:p>
          <a:p>
            <a:pPr lvl="1">
              <a:defRPr/>
            </a:pPr>
            <a:endParaRPr lang="en-US" dirty="0" smtClean="0"/>
          </a:p>
          <a:p>
            <a:pPr lvl="2">
              <a:defRPr/>
            </a:pPr>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0" y="508000"/>
            <a:ext cx="8913813" cy="914400"/>
          </a:xfrm>
        </p:spPr>
        <p:txBody>
          <a:bodyPr/>
          <a:lstStyle/>
          <a:p>
            <a:pPr algn="ctr"/>
            <a:r>
              <a:rPr lang="en-US" altLang="en-US" smtClean="0"/>
              <a:t>DISCLAIMER</a:t>
            </a:r>
          </a:p>
        </p:txBody>
      </p:sp>
      <p:sp>
        <p:nvSpPr>
          <p:cNvPr id="9219"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bodyPr>
          <a:lstStyle/>
          <a:p>
            <a:pPr marL="349250" lvl="1" indent="0">
              <a:buFont typeface="Wingdings 2" panose="05020102010507070707" pitchFamily="18" charset="2"/>
              <a:buNone/>
            </a:pPr>
            <a:endParaRPr lang="en-US" altLang="en-US" smtClean="0"/>
          </a:p>
          <a:p>
            <a:pPr marL="349250" lvl="1" indent="0">
              <a:buFont typeface="Wingdings 2" panose="05020102010507070707" pitchFamily="18" charset="2"/>
              <a:buNone/>
            </a:pPr>
            <a:endParaRPr lang="en-US" altLang="en-US" smtClean="0"/>
          </a:p>
          <a:p>
            <a:pPr algn="just">
              <a:lnSpc>
                <a:spcPct val="90000"/>
              </a:lnSpc>
              <a:buFontTx/>
              <a:buNone/>
            </a:pPr>
            <a:r>
              <a:rPr lang="en-US" altLang="en-US" smtClean="0">
                <a:cs typeface="Times New Roman" panose="02020603050405020304" pitchFamily="18" charset="0"/>
              </a:rPr>
              <a:t>	This presentation does not constitute legal advice and should not be interpreted as such.   </a:t>
            </a:r>
          </a:p>
          <a:p>
            <a:pPr algn="just">
              <a:lnSpc>
                <a:spcPct val="90000"/>
              </a:lnSpc>
              <a:buFontTx/>
              <a:buNone/>
            </a:pPr>
            <a:r>
              <a:rPr lang="en-US" altLang="en-US" smtClean="0">
                <a:cs typeface="Times New Roman" panose="02020603050405020304" pitchFamily="18" charset="0"/>
              </a:rPr>
              <a:t>	For advice on federal, state or local law, please consult qualified legal counsel.</a:t>
            </a:r>
          </a:p>
          <a:p>
            <a:pPr marL="692150" lvl="2" indent="0">
              <a:buFont typeface="Wingdings 2" panose="05020102010507070707" pitchFamily="18" charset="2"/>
              <a:buNone/>
            </a:pPr>
            <a:endParaRPr lang="en-US" alt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0" y="508000"/>
            <a:ext cx="8913813" cy="914400"/>
          </a:xfrm>
        </p:spPr>
        <p:txBody>
          <a:bodyPr/>
          <a:lstStyle/>
          <a:p>
            <a:r>
              <a:rPr lang="en-US" altLang="en-US" sz="2800" smtClean="0"/>
              <a:t>Title II Reclassification: Prognosis</a:t>
            </a:r>
          </a:p>
        </p:txBody>
      </p:sp>
      <p:sp>
        <p:nvSpPr>
          <p:cNvPr id="46083"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bodyPr>
          <a:lstStyle/>
          <a:p>
            <a:endParaRPr lang="en-US" altLang="en-US" dirty="0" smtClean="0"/>
          </a:p>
          <a:p>
            <a:endParaRPr lang="en-US" altLang="en-US" dirty="0" smtClean="0"/>
          </a:p>
          <a:p>
            <a:r>
              <a:rPr lang="en-US" altLang="en-US" dirty="0" smtClean="0"/>
              <a:t>Update on the court challenge:</a:t>
            </a:r>
          </a:p>
          <a:p>
            <a:pPr lvl="1">
              <a:buFont typeface="Wingdings" panose="05000000000000000000" pitchFamily="2" charset="2"/>
              <a:buChar char="§"/>
            </a:pPr>
            <a:r>
              <a:rPr lang="en-US" altLang="en-US" dirty="0" smtClean="0"/>
              <a:t>Oral arguments in D.C. Circuit in December 2015</a:t>
            </a:r>
          </a:p>
          <a:p>
            <a:pPr lvl="1">
              <a:buFont typeface="Wingdings" panose="05000000000000000000" pitchFamily="2" charset="2"/>
              <a:buChar char="§"/>
            </a:pPr>
            <a:r>
              <a:rPr lang="en-US" altLang="en-US" dirty="0" smtClean="0">
                <a:solidFill>
                  <a:schemeClr val="tx1"/>
                </a:solidFill>
              </a:rPr>
              <a:t>Decision is expected </a:t>
            </a:r>
            <a:r>
              <a:rPr lang="en-US" altLang="en-US" dirty="0" smtClean="0">
                <a:solidFill>
                  <a:schemeClr val="tx1"/>
                </a:solidFill>
              </a:rPr>
              <a:t>sometime this</a:t>
            </a:r>
            <a:r>
              <a:rPr lang="en-US" altLang="en-US" dirty="0" smtClean="0">
                <a:solidFill>
                  <a:schemeClr val="tx1"/>
                </a:solidFill>
              </a:rPr>
              <a:t> </a:t>
            </a:r>
            <a:r>
              <a:rPr lang="en-US" altLang="en-US" dirty="0" smtClean="0">
                <a:solidFill>
                  <a:schemeClr val="tx1"/>
                </a:solidFill>
              </a:rPr>
              <a:t>Spring</a:t>
            </a:r>
            <a:endParaRPr lang="en-US" altLang="en-US" dirty="0" smtClean="0"/>
          </a:p>
          <a:p>
            <a:pPr lvl="1"/>
            <a:endParaRPr lang="en-US" altLang="en-US" dirty="0" smtClean="0"/>
          </a:p>
          <a:p>
            <a:pPr lvl="2"/>
            <a:endParaRPr lang="en-US" alt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0" y="508000"/>
            <a:ext cx="8913813" cy="914400"/>
          </a:xfrm>
        </p:spPr>
        <p:txBody>
          <a:bodyPr/>
          <a:lstStyle/>
          <a:p>
            <a:r>
              <a:rPr lang="en-US" altLang="en-US" smtClean="0"/>
              <a:t>III.	Poles and Infrastructure</a:t>
            </a:r>
          </a:p>
        </p:txBody>
      </p:sp>
      <p:sp>
        <p:nvSpPr>
          <p:cNvPr id="48131"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lnSpcReduction="10000"/>
          </a:bodyPr>
          <a:lstStyle/>
          <a:p>
            <a:pPr algn="just">
              <a:buFont typeface="Arial" panose="020B0604020202020204" pitchFamily="34" charset="0"/>
              <a:buChar char="•"/>
            </a:pPr>
            <a:r>
              <a:rPr lang="en-US" altLang="en-US" dirty="0" smtClean="0">
                <a:cs typeface="Times New Roman" panose="02020603050405020304" pitchFamily="18" charset="0"/>
              </a:rPr>
              <a:t>47 U.S.C. Section 224 regulate rates, terms and conditions of access for </a:t>
            </a:r>
            <a:r>
              <a:rPr lang="en-US" altLang="en-US" u="sng" dirty="0" smtClean="0">
                <a:cs typeface="Times New Roman" panose="02020603050405020304" pitchFamily="18" charset="0"/>
              </a:rPr>
              <a:t>wired</a:t>
            </a:r>
            <a:r>
              <a:rPr lang="en-US" altLang="en-US" dirty="0" smtClean="0">
                <a:cs typeface="Times New Roman" panose="02020603050405020304" pitchFamily="18" charset="0"/>
              </a:rPr>
              <a:t> and </a:t>
            </a:r>
            <a:r>
              <a:rPr lang="en-US" altLang="en-US" u="sng" dirty="0" smtClean="0">
                <a:cs typeface="Times New Roman" panose="02020603050405020304" pitchFamily="18" charset="0"/>
              </a:rPr>
              <a:t>wireless</a:t>
            </a:r>
            <a:r>
              <a:rPr lang="en-US" altLang="en-US" dirty="0" smtClean="0">
                <a:cs typeface="Times New Roman" panose="02020603050405020304" pitchFamily="18" charset="0"/>
              </a:rPr>
              <a:t> attachments to utility poles by </a:t>
            </a:r>
            <a:r>
              <a:rPr lang="en-US" altLang="en-US" u="sng" dirty="0" smtClean="0">
                <a:cs typeface="Times New Roman" panose="02020603050405020304" pitchFamily="18" charset="0"/>
              </a:rPr>
              <a:t>telecommunications carriers </a:t>
            </a:r>
            <a:r>
              <a:rPr lang="en-US" altLang="en-US" dirty="0" smtClean="0">
                <a:cs typeface="Times New Roman" panose="02020603050405020304" pitchFamily="18" charset="0"/>
              </a:rPr>
              <a:t>and </a:t>
            </a:r>
            <a:r>
              <a:rPr lang="en-US" altLang="en-US" u="sng" dirty="0" smtClean="0">
                <a:cs typeface="Times New Roman" panose="02020603050405020304" pitchFamily="18" charset="0"/>
              </a:rPr>
              <a:t>cable operators</a:t>
            </a:r>
          </a:p>
          <a:p>
            <a:pPr marL="692150" lvl="2" indent="-342900" algn="just">
              <a:spcBef>
                <a:spcPts val="2000"/>
              </a:spcBef>
              <a:buFont typeface="Arial" panose="020B0604020202020204" pitchFamily="34" charset="0"/>
              <a:buChar char="•"/>
            </a:pPr>
            <a:r>
              <a:rPr lang="en-US" altLang="en-US" dirty="0" smtClean="0">
                <a:cs typeface="Times New Roman" panose="02020603050405020304" pitchFamily="18" charset="0"/>
              </a:rPr>
              <a:t>FCC’s reclassification of broadband to telecommunications service extends pole attachment rules to broadband </a:t>
            </a:r>
          </a:p>
          <a:p>
            <a:pPr algn="just">
              <a:buFont typeface="Arial" panose="020B0604020202020204" pitchFamily="34" charset="0"/>
              <a:buChar char="•"/>
            </a:pPr>
            <a:r>
              <a:rPr lang="en-US" altLang="en-US" dirty="0" smtClean="0">
                <a:cs typeface="Times New Roman" panose="02020603050405020304" pitchFamily="18" charset="0"/>
              </a:rPr>
              <a:t>Rules apply to poles, ducts, conduits and ROW owned by investor-owned utilities</a:t>
            </a:r>
          </a:p>
          <a:p>
            <a:pPr algn="just">
              <a:buFont typeface="Arial" panose="020B0604020202020204" pitchFamily="34" charset="0"/>
              <a:buChar char="•"/>
            </a:pPr>
            <a:r>
              <a:rPr lang="en-US" altLang="en-US" dirty="0" smtClean="0">
                <a:cs typeface="Times New Roman" panose="02020603050405020304" pitchFamily="18" charset="0"/>
              </a:rPr>
              <a:t>Rates – Two formulas: Cable only (not really); and Telecom.  In 2011 the FCC revised Telecom formula to yield lower rate   </a:t>
            </a:r>
          </a:p>
          <a:p>
            <a:pPr algn="just">
              <a:buFont typeface="Arial" panose="020B0604020202020204" pitchFamily="34" charset="0"/>
              <a:buChar char="•"/>
            </a:pPr>
            <a:r>
              <a:rPr lang="en-US" altLang="en-US" dirty="0" smtClean="0">
                <a:cs typeface="Times New Roman" panose="02020603050405020304" pitchFamily="18" charset="0"/>
              </a:rPr>
              <a:t>In 2015 FCC further revised rates to make nearly identical to cable rate</a:t>
            </a:r>
          </a:p>
          <a:p>
            <a:pPr algn="just">
              <a:buFont typeface="Arial" panose="020B0604020202020204" pitchFamily="34" charset="0"/>
              <a:buChar char="•"/>
            </a:pPr>
            <a:r>
              <a:rPr lang="en-US" altLang="en-US" dirty="0" smtClean="0">
                <a:cs typeface="Times New Roman" panose="02020603050405020304" pitchFamily="18" charset="0"/>
              </a:rPr>
              <a:t>Access – Prescribed timelines for access to poles</a:t>
            </a:r>
          </a:p>
          <a:p>
            <a:pPr algn="just">
              <a:buFont typeface="Arial" panose="020B0604020202020204" pitchFamily="34" charset="0"/>
              <a:buChar char="•"/>
            </a:pPr>
            <a:r>
              <a:rPr lang="en-US" altLang="en-US" dirty="0" smtClean="0">
                <a:cs typeface="Times New Roman" panose="02020603050405020304" pitchFamily="18" charset="0"/>
              </a:rPr>
              <a:t>Cost causer pays</a:t>
            </a:r>
          </a:p>
          <a:p>
            <a:pPr>
              <a:buFont typeface="Arial" panose="020B0604020202020204" pitchFamily="34" charset="0"/>
              <a:buChar char="•"/>
            </a:pPr>
            <a:endParaRPr lang="en-US" altLang="en-US" dirty="0" smtClean="0"/>
          </a:p>
          <a:p>
            <a:endParaRPr lang="en-US" altLang="en-US"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0" y="508000"/>
            <a:ext cx="8913813" cy="914400"/>
          </a:xfrm>
        </p:spPr>
        <p:txBody>
          <a:bodyPr/>
          <a:lstStyle/>
          <a:p>
            <a:r>
              <a:rPr lang="en-US" altLang="en-US" sz="2800" smtClean="0">
                <a:cs typeface="Times New Roman" panose="02020603050405020304" pitchFamily="18" charset="0"/>
              </a:rPr>
              <a:t>Yup			Yup			Nope</a:t>
            </a:r>
            <a:endParaRPr lang="en-US" altLang="en-US" sz="2800" smtClean="0"/>
          </a:p>
        </p:txBody>
      </p:sp>
      <p:sp>
        <p:nvSpPr>
          <p:cNvPr id="49155"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bodyPr>
          <a:lstStyle/>
          <a:p>
            <a:pPr>
              <a:buFont typeface="Arial" panose="020B0604020202020204" pitchFamily="34" charset="0"/>
              <a:buChar char="•"/>
            </a:pPr>
            <a:endParaRPr lang="en-US" altLang="en-US" smtClean="0"/>
          </a:p>
          <a:p>
            <a:endParaRPr lang="en-US" altLang="en-US" smtClean="0"/>
          </a:p>
        </p:txBody>
      </p:sp>
      <p:pic>
        <p:nvPicPr>
          <p:cNvPr id="49156"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276475"/>
            <a:ext cx="2143125" cy="22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81325" y="2276475"/>
            <a:ext cx="3114675"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Content Placeholder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2276475"/>
            <a:ext cx="1743075" cy="261937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0" y="508000"/>
            <a:ext cx="8913813" cy="914400"/>
          </a:xfrm>
        </p:spPr>
        <p:txBody>
          <a:bodyPr/>
          <a:lstStyle/>
          <a:p>
            <a:r>
              <a:rPr lang="en-US" altLang="en-US" smtClean="0"/>
              <a:t>Poles and Infrastructure</a:t>
            </a:r>
          </a:p>
        </p:txBody>
      </p:sp>
      <p:sp>
        <p:nvSpPr>
          <p:cNvPr id="50179"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bodyPr>
          <a:lstStyle/>
          <a:p>
            <a:pPr>
              <a:buFont typeface="Arial" panose="020B0604020202020204" pitchFamily="34" charset="0"/>
              <a:buChar char="•"/>
            </a:pPr>
            <a:r>
              <a:rPr lang="en-US" altLang="en-US" dirty="0" smtClean="0">
                <a:cs typeface="Times New Roman" panose="02020603050405020304" pitchFamily="18" charset="0"/>
              </a:rPr>
              <a:t>Federal rules don’t apply in 21 states that have “reverse” preempted the FCC and regulate at the state level.  </a:t>
            </a:r>
          </a:p>
          <a:p>
            <a:pPr>
              <a:buFont typeface="Arial" panose="020B0604020202020204" pitchFamily="34" charset="0"/>
              <a:buChar char="•"/>
            </a:pPr>
            <a:r>
              <a:rPr lang="en-US" altLang="en-US" dirty="0" smtClean="0">
                <a:cs typeface="Times New Roman" panose="02020603050405020304" pitchFamily="18" charset="0"/>
              </a:rPr>
              <a:t>Federal rules don’t apply to municipal or cooperatively owned utilities -- 47 U.S.C. § 224(a)(1)</a:t>
            </a:r>
          </a:p>
          <a:p>
            <a:pPr>
              <a:buFont typeface="Arial" panose="020B0604020202020204" pitchFamily="34" charset="0"/>
              <a:buChar char="•"/>
            </a:pPr>
            <a:r>
              <a:rPr lang="en-US" altLang="en-US" dirty="0" smtClean="0">
                <a:cs typeface="Times New Roman" panose="02020603050405020304" pitchFamily="18" charset="0"/>
              </a:rPr>
              <a:t>Federal rules don’t provide attachment rights to dark fiber services or private carriage of telecommunications</a:t>
            </a:r>
          </a:p>
          <a:p>
            <a:pPr>
              <a:buFont typeface="Arial" panose="020B0604020202020204" pitchFamily="34" charset="0"/>
              <a:buChar char="•"/>
            </a:pPr>
            <a:r>
              <a:rPr lang="en-US" altLang="en-US" dirty="0" smtClean="0">
                <a:cs typeface="Times New Roman" panose="02020603050405020304" pitchFamily="18" charset="0"/>
              </a:rPr>
              <a:t>Federal rules don’t apply to utility fiber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0" y="508000"/>
            <a:ext cx="8913813" cy="914400"/>
          </a:xfrm>
        </p:spPr>
        <p:txBody>
          <a:bodyPr/>
          <a:lstStyle/>
          <a:p>
            <a:pPr algn="just"/>
            <a:r>
              <a:rPr lang="en-US" altLang="en-US" sz="2800" dirty="0" smtClean="0"/>
              <a:t>Why don’t the utilities just get out of the way?</a:t>
            </a:r>
          </a:p>
        </p:txBody>
      </p:sp>
      <p:sp>
        <p:nvSpPr>
          <p:cNvPr id="51203" name="Content Placeholder 2"/>
          <p:cNvSpPr>
            <a:spLocks noGrp="1"/>
          </p:cNvSpPr>
          <p:nvPr>
            <p:ph idx="1"/>
          </p:nvPr>
        </p:nvSpPr>
        <p:spPr bwMode="auto">
          <a:xfrm>
            <a:off x="509588" y="1543050"/>
            <a:ext cx="8008937" cy="5314950"/>
          </a:xfrm>
          <a:solidFill>
            <a:srgbClr val="F8F7F2"/>
          </a:solidFill>
        </p:spPr>
        <p:txBody>
          <a:bodyPr wrap="square" numCol="1" anchor="t" anchorCtr="0" compatLnSpc="1">
            <a:prstTxWarp prst="textNoShape">
              <a:avLst/>
            </a:prstTxWarp>
          </a:bodyPr>
          <a:lstStyle/>
          <a:p>
            <a:pPr>
              <a:buFont typeface="Arial" panose="020B0604020202020204" pitchFamily="34" charset="0"/>
              <a:buChar char="•"/>
            </a:pPr>
            <a:endParaRPr lang="en-US" altLang="en-US" smtClean="0"/>
          </a:p>
          <a:p>
            <a:endParaRPr lang="en-US" altLang="en-US" smtClean="0"/>
          </a:p>
          <a:p>
            <a:endParaRPr lang="en-US" altLang="en-US" smtClean="0"/>
          </a:p>
        </p:txBody>
      </p:sp>
      <p:pic>
        <p:nvPicPr>
          <p:cNvPr id="51204" name="Picture 2" descr="C:\Users\Sean\AppData\Local\Microsoft\Windows\Temporary Internet Files\Content.IE5\7E1ACTTM\Turn 20th Century Po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77988"/>
            <a:ext cx="3290888" cy="456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Content Placeholder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59275" y="1677988"/>
            <a:ext cx="2614613" cy="226853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1206"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84625" y="4037013"/>
            <a:ext cx="336391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0" y="508000"/>
            <a:ext cx="8913813" cy="914400"/>
          </a:xfrm>
        </p:spPr>
        <p:txBody>
          <a:bodyPr/>
          <a:lstStyle/>
          <a:p>
            <a:r>
              <a:rPr lang="en-US" altLang="en-US" dirty="0" smtClean="0"/>
              <a:t>NEW DEVELOPMENTS </a:t>
            </a:r>
          </a:p>
        </p:txBody>
      </p:sp>
      <p:sp>
        <p:nvSpPr>
          <p:cNvPr id="50179"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a:bodyPr>
          <a:lstStyle/>
          <a:p>
            <a:pPr algn="just">
              <a:buFont typeface="Wingdings" panose="05000000000000000000" pitchFamily="2" charset="2"/>
              <a:buChar char="q"/>
            </a:pPr>
            <a:r>
              <a:rPr lang="en-US" altLang="en-US" dirty="0" smtClean="0">
                <a:cs typeface="Times New Roman" panose="02020603050405020304" pitchFamily="18" charset="0"/>
              </a:rPr>
              <a:t>Bulk Deployments – New FTTH networks seeking access to large number of poles in short time frame</a:t>
            </a:r>
          </a:p>
          <a:p>
            <a:pPr algn="just">
              <a:buFont typeface="Arial" panose="020B0604020202020204" pitchFamily="34" charset="0"/>
              <a:buChar char="•"/>
            </a:pPr>
            <a:r>
              <a:rPr lang="en-US" altLang="en-US" dirty="0" smtClean="0">
                <a:cs typeface="Times New Roman" panose="02020603050405020304" pitchFamily="18" charset="0"/>
              </a:rPr>
              <a:t>Requires flexible approach on both sides</a:t>
            </a:r>
          </a:p>
          <a:p>
            <a:pPr algn="just">
              <a:buFont typeface="Arial" panose="020B0604020202020204" pitchFamily="34" charset="0"/>
              <a:buChar char="•"/>
            </a:pPr>
            <a:r>
              <a:rPr lang="en-US" altLang="en-US" dirty="0" smtClean="0">
                <a:cs typeface="Times New Roman" panose="02020603050405020304" pitchFamily="18" charset="0"/>
              </a:rPr>
              <a:t>Greater use/dependence on contractors   </a:t>
            </a:r>
          </a:p>
          <a:p>
            <a:pPr algn="just">
              <a:buFont typeface="Wingdings" panose="05000000000000000000" pitchFamily="2" charset="2"/>
              <a:buChar char="q"/>
            </a:pPr>
            <a:r>
              <a:rPr lang="en-US" altLang="en-US" dirty="0" smtClean="0">
                <a:cs typeface="Times New Roman" panose="02020603050405020304" pitchFamily="18" charset="0"/>
              </a:rPr>
              <a:t>One-Touch – ability to use single contractor to move/perform make-ready work on existing attachments at same time </a:t>
            </a:r>
          </a:p>
          <a:p>
            <a:pPr algn="just">
              <a:buFont typeface="Arial" panose="020B0604020202020204" pitchFamily="34" charset="0"/>
              <a:buChar char="•"/>
            </a:pPr>
            <a:r>
              <a:rPr lang="en-US" altLang="en-US" dirty="0" smtClean="0">
                <a:cs typeface="Times New Roman" panose="02020603050405020304" pitchFamily="18" charset="0"/>
              </a:rPr>
              <a:t>Contract or Ordinance?</a:t>
            </a:r>
          </a:p>
          <a:p>
            <a:pPr algn="just">
              <a:buFont typeface="Arial" panose="020B0604020202020204" pitchFamily="34" charset="0"/>
              <a:buChar char="•"/>
            </a:pPr>
            <a:r>
              <a:rPr lang="en-US" altLang="en-US" dirty="0" smtClean="0">
                <a:cs typeface="Times New Roman" panose="02020603050405020304" pitchFamily="18" charset="0"/>
              </a:rPr>
              <a:t>Prior notice?</a:t>
            </a:r>
          </a:p>
          <a:p>
            <a:pPr algn="just">
              <a:buFont typeface="Arial" panose="020B0604020202020204" pitchFamily="34" charset="0"/>
              <a:buChar char="•"/>
            </a:pPr>
            <a:r>
              <a:rPr lang="en-US" altLang="en-US" dirty="0" smtClean="0">
                <a:cs typeface="Times New Roman" panose="02020603050405020304" pitchFamily="18" charset="0"/>
              </a:rPr>
              <a:t>Need to recognize legacy contracts and rights</a:t>
            </a:r>
          </a:p>
          <a:p>
            <a:pPr algn="just">
              <a:buFont typeface="Arial" panose="020B0604020202020204" pitchFamily="34" charset="0"/>
              <a:buChar char="•"/>
            </a:pPr>
            <a:r>
              <a:rPr lang="en-US" altLang="en-US" dirty="0" smtClean="0">
                <a:cs typeface="Times New Roman" panose="02020603050405020304" pitchFamily="18" charset="0"/>
              </a:rPr>
              <a:t>Liabilities </a:t>
            </a:r>
          </a:p>
        </p:txBody>
      </p:sp>
    </p:spTree>
    <p:extLst>
      <p:ext uri="{BB962C8B-B14F-4D97-AF65-F5344CB8AC3E}">
        <p14:creationId xmlns:p14="http://schemas.microsoft.com/office/powerpoint/2010/main" val="25119279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0" y="508000"/>
            <a:ext cx="8913813" cy="914400"/>
          </a:xfrm>
        </p:spPr>
        <p:txBody>
          <a:bodyPr/>
          <a:lstStyle/>
          <a:p>
            <a:r>
              <a:rPr lang="en-US" altLang="en-US" smtClean="0"/>
              <a:t>Public Power Utilities</a:t>
            </a:r>
          </a:p>
        </p:txBody>
      </p:sp>
      <p:sp>
        <p:nvSpPr>
          <p:cNvPr id="52227"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bodyPr>
          <a:lstStyle/>
          <a:p>
            <a:pPr>
              <a:buFont typeface="Arial" panose="020B0604020202020204" pitchFamily="34" charset="0"/>
              <a:buChar char="•"/>
            </a:pPr>
            <a:endParaRPr lang="en-US" altLang="en-US" smtClean="0"/>
          </a:p>
          <a:p>
            <a:pPr>
              <a:buFont typeface="Arial" panose="020B0604020202020204" pitchFamily="34" charset="0"/>
              <a:buChar char="•"/>
            </a:pPr>
            <a:r>
              <a:rPr lang="en-US" altLang="en-US" smtClean="0">
                <a:cs typeface="Times New Roman" panose="02020603050405020304" pitchFamily="18" charset="0"/>
              </a:rPr>
              <a:t>View safety, security and reliability of their electric system as top priority </a:t>
            </a:r>
          </a:p>
          <a:p>
            <a:pPr>
              <a:buFont typeface="Arial" panose="020B0604020202020204" pitchFamily="34" charset="0"/>
              <a:buChar char="•"/>
            </a:pPr>
            <a:r>
              <a:rPr lang="en-US" altLang="en-US" smtClean="0">
                <a:cs typeface="Times New Roman" panose="02020603050405020304" pitchFamily="18" charset="0"/>
              </a:rPr>
              <a:t>View poles and conduit as a community asset </a:t>
            </a:r>
          </a:p>
          <a:p>
            <a:pPr>
              <a:buFont typeface="Arial" panose="020B0604020202020204" pitchFamily="34" charset="0"/>
              <a:buChar char="•"/>
            </a:pPr>
            <a:r>
              <a:rPr lang="en-US" altLang="en-US" smtClean="0">
                <a:cs typeface="Times New Roman" panose="02020603050405020304" pitchFamily="18" charset="0"/>
              </a:rPr>
              <a:t>Want to encourage broadband deployment</a:t>
            </a:r>
          </a:p>
          <a:p>
            <a:pPr>
              <a:buFont typeface="Arial" panose="020B0604020202020204" pitchFamily="34" charset="0"/>
              <a:buChar char="•"/>
            </a:pPr>
            <a:r>
              <a:rPr lang="en-US" altLang="en-US" smtClean="0">
                <a:cs typeface="Times New Roman" panose="02020603050405020304" pitchFamily="18" charset="0"/>
              </a:rPr>
              <a:t>Want (and have an obligation) on behalf of their consumer owners to obtain cost recovery </a:t>
            </a:r>
          </a:p>
          <a:p>
            <a:pPr>
              <a:buFont typeface="Arial" panose="020B0604020202020204" pitchFamily="34" charset="0"/>
              <a:buChar char="•"/>
            </a:pPr>
            <a:r>
              <a:rPr lang="en-US" altLang="en-US" smtClean="0">
                <a:cs typeface="Times New Roman" panose="02020603050405020304" pitchFamily="18" charset="0"/>
              </a:rPr>
              <a:t>Provide access to all types of service providers – voice, video and data on similar terms and conditions</a:t>
            </a:r>
          </a:p>
          <a:p>
            <a:endParaRPr lang="en-US" altLang="en-US"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0" y="508000"/>
            <a:ext cx="8913813" cy="914400"/>
          </a:xfrm>
        </p:spPr>
        <p:txBody>
          <a:bodyPr/>
          <a:lstStyle/>
          <a:p>
            <a:r>
              <a:rPr lang="en-US" altLang="en-US" sz="2800" dirty="0" smtClean="0">
                <a:cs typeface="Times New Roman" panose="02020603050405020304" pitchFamily="18" charset="0"/>
              </a:rPr>
              <a:t>Working With Public Power Utilities </a:t>
            </a:r>
            <a:endParaRPr lang="en-US" altLang="en-US" sz="2800" dirty="0" smtClean="0"/>
          </a:p>
        </p:txBody>
      </p:sp>
      <p:sp>
        <p:nvSpPr>
          <p:cNvPr id="53251"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bodyPr>
          <a:lstStyle/>
          <a:p>
            <a:pPr>
              <a:buFont typeface="Arial" panose="020B0604020202020204" pitchFamily="34" charset="0"/>
              <a:buChar char="•"/>
            </a:pPr>
            <a:endParaRPr lang="en-US" altLang="en-US" smtClean="0"/>
          </a:p>
          <a:p>
            <a:pPr>
              <a:buFont typeface="Arial" panose="020B0604020202020204" pitchFamily="34" charset="0"/>
              <a:buChar char="•"/>
            </a:pPr>
            <a:r>
              <a:rPr lang="en-US" altLang="en-US" smtClean="0">
                <a:cs typeface="Times New Roman" panose="02020603050405020304" pitchFamily="18" charset="0"/>
              </a:rPr>
              <a:t>Bring the utility in to the planning process early </a:t>
            </a:r>
          </a:p>
          <a:p>
            <a:pPr>
              <a:buFont typeface="Arial" panose="020B0604020202020204" pitchFamily="34" charset="0"/>
              <a:buChar char="•"/>
            </a:pPr>
            <a:r>
              <a:rPr lang="en-US" altLang="en-US" smtClean="0">
                <a:cs typeface="Times New Roman" panose="02020603050405020304" pitchFamily="18" charset="0"/>
              </a:rPr>
              <a:t>Don’t assume that utility and municipality have identical interests</a:t>
            </a:r>
          </a:p>
          <a:p>
            <a:pPr>
              <a:buFont typeface="Arial" panose="020B0604020202020204" pitchFamily="34" charset="0"/>
              <a:buChar char="•"/>
            </a:pPr>
            <a:r>
              <a:rPr lang="en-US" altLang="en-US" smtClean="0">
                <a:cs typeface="Times New Roman" panose="02020603050405020304" pitchFamily="18" charset="0"/>
              </a:rPr>
              <a:t>Don’t confuse access to ROW with access to assets</a:t>
            </a:r>
          </a:p>
          <a:p>
            <a:pPr>
              <a:buFont typeface="Arial" panose="020B0604020202020204" pitchFamily="34" charset="0"/>
              <a:buChar char="•"/>
            </a:pPr>
            <a:r>
              <a:rPr lang="en-US" altLang="en-US" smtClean="0">
                <a:cs typeface="Times New Roman" panose="02020603050405020304" pitchFamily="18" charset="0"/>
              </a:rPr>
              <a:t>Allow for in-kind consideration and where possible monetize the value of such services </a:t>
            </a:r>
          </a:p>
          <a:p>
            <a:pPr>
              <a:buFont typeface="Arial" panose="020B0604020202020204" pitchFamily="34" charset="0"/>
              <a:buChar char="•"/>
            </a:pPr>
            <a:r>
              <a:rPr lang="en-US" altLang="en-US" smtClean="0">
                <a:cs typeface="Times New Roman" panose="02020603050405020304" pitchFamily="18" charset="0"/>
              </a:rPr>
              <a:t>Don’t get tripped up by non-discrimination or level playing field clauses</a:t>
            </a:r>
          </a:p>
          <a:p>
            <a:endParaRPr lang="en-US" altLang="en-US"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0" y="508000"/>
            <a:ext cx="8913813" cy="914400"/>
          </a:xfrm>
        </p:spPr>
        <p:txBody>
          <a:bodyPr/>
          <a:lstStyle/>
          <a:p>
            <a:r>
              <a:rPr lang="en-US" altLang="en-US" sz="2800" smtClean="0"/>
              <a:t>IV.	Federal Universal Service Program</a:t>
            </a:r>
          </a:p>
        </p:txBody>
      </p:sp>
      <p:sp>
        <p:nvSpPr>
          <p:cNvPr id="3" name="Content Placeholder 2"/>
          <p:cNvSpPr>
            <a:spLocks noGrp="1"/>
          </p:cNvSpPr>
          <p:nvPr>
            <p:ph idx="1"/>
          </p:nvPr>
        </p:nvSpPr>
        <p:spPr>
          <a:xfrm>
            <a:off x="904875" y="1422400"/>
            <a:ext cx="8008938" cy="5314950"/>
          </a:xfrm>
          <a:solidFill>
            <a:srgbClr val="F8F7F2"/>
          </a:solidFill>
        </p:spPr>
        <p:txBody>
          <a:bodyPr>
            <a:normAutofit/>
          </a:bodyPr>
          <a:lstStyle/>
          <a:p>
            <a:pPr>
              <a:defRPr/>
            </a:pPr>
            <a:endParaRPr lang="en-US" dirty="0" smtClean="0"/>
          </a:p>
          <a:p>
            <a:pPr>
              <a:lnSpc>
                <a:spcPct val="90000"/>
              </a:lnSpc>
              <a:defRPr/>
            </a:pPr>
            <a:r>
              <a:rPr lang="en-US" dirty="0" smtClean="0">
                <a:cs typeface="Times New Roman" pitchFamily="18" charset="0"/>
              </a:rPr>
              <a:t>~12-18% </a:t>
            </a:r>
            <a:r>
              <a:rPr lang="en-US" dirty="0">
                <a:cs typeface="Times New Roman" pitchFamily="18" charset="0"/>
              </a:rPr>
              <a:t>(!) of gross </a:t>
            </a:r>
            <a:r>
              <a:rPr lang="en-US" dirty="0" smtClean="0">
                <a:cs typeface="Times New Roman" pitchFamily="18" charset="0"/>
              </a:rPr>
              <a:t>revenues from </a:t>
            </a:r>
            <a:r>
              <a:rPr lang="en-US" dirty="0">
                <a:cs typeface="Times New Roman" pitchFamily="18" charset="0"/>
              </a:rPr>
              <a:t>the provision of “interstate” “telecommunications,” “telecommunications service,” and interconnected VoIP to “end users.”</a:t>
            </a:r>
          </a:p>
          <a:p>
            <a:pPr>
              <a:lnSpc>
                <a:spcPct val="90000"/>
              </a:lnSpc>
              <a:defRPr/>
            </a:pPr>
            <a:r>
              <a:rPr lang="en-US" dirty="0" smtClean="0">
                <a:cs typeface="Times New Roman" pitchFamily="18" charset="0"/>
              </a:rPr>
              <a:t>Private </a:t>
            </a:r>
            <a:r>
              <a:rPr lang="en-US" dirty="0">
                <a:cs typeface="Times New Roman" pitchFamily="18" charset="0"/>
              </a:rPr>
              <a:t>carriage vs. common carriage</a:t>
            </a:r>
          </a:p>
          <a:p>
            <a:pPr>
              <a:lnSpc>
                <a:spcPct val="90000"/>
              </a:lnSpc>
              <a:defRPr/>
            </a:pPr>
            <a:r>
              <a:rPr lang="en-US" dirty="0">
                <a:cs typeface="Times New Roman" pitchFamily="18" charset="0"/>
              </a:rPr>
              <a:t>Exemptions may be available, some depend on </a:t>
            </a:r>
            <a:r>
              <a:rPr lang="en-US" dirty="0" smtClean="0">
                <a:cs typeface="Times New Roman" pitchFamily="18" charset="0"/>
              </a:rPr>
              <a:t>what your customers are doing</a:t>
            </a:r>
            <a:endParaRPr lang="en-US" dirty="0">
              <a:cs typeface="Times New Roman" pitchFamily="18" charset="0"/>
            </a:endParaRPr>
          </a:p>
          <a:p>
            <a:pPr>
              <a:lnSpc>
                <a:spcPct val="90000"/>
              </a:lnSpc>
              <a:defRPr/>
            </a:pPr>
            <a:r>
              <a:rPr lang="en-US" dirty="0">
                <a:cs typeface="Times New Roman" pitchFamily="18" charset="0"/>
              </a:rPr>
              <a:t>Counterintuitive and sometimes illogical</a:t>
            </a:r>
          </a:p>
          <a:p>
            <a:pPr>
              <a:lnSpc>
                <a:spcPct val="90000"/>
              </a:lnSpc>
              <a:defRPr/>
            </a:pPr>
            <a:r>
              <a:rPr lang="en-US" dirty="0">
                <a:cs typeface="Times New Roman" pitchFamily="18" charset="0"/>
              </a:rPr>
              <a:t>FCC </a:t>
            </a:r>
            <a:r>
              <a:rPr lang="en-US" dirty="0" smtClean="0">
                <a:cs typeface="Times New Roman" pitchFamily="18" charset="0"/>
              </a:rPr>
              <a:t>enforcement</a:t>
            </a:r>
          </a:p>
          <a:p>
            <a:pPr>
              <a:lnSpc>
                <a:spcPct val="90000"/>
              </a:lnSpc>
              <a:defRPr/>
            </a:pPr>
            <a:r>
              <a:rPr lang="en-US" altLang="en-US" dirty="0"/>
              <a:t>See </a:t>
            </a:r>
            <a:r>
              <a:rPr lang="en-US" altLang="en-US" dirty="0" smtClean="0"/>
              <a:t>BSL </a:t>
            </a:r>
            <a:r>
              <a:rPr lang="en-US" altLang="en-US" dirty="0"/>
              <a:t>Memorandum on the Federal Universal Service Program, available at </a:t>
            </a:r>
            <a:r>
              <a:rPr lang="en-US" altLang="en-US" dirty="0">
                <a:hlinkClick r:id="rId2"/>
              </a:rPr>
              <a:t>http://www.baller.com/library/</a:t>
            </a:r>
            <a:endParaRPr lang="en-US" altLang="en-US" dirty="0"/>
          </a:p>
          <a:p>
            <a:pPr>
              <a:lnSpc>
                <a:spcPct val="90000"/>
              </a:lnSpc>
              <a:defRPr/>
            </a:pPr>
            <a:endParaRPr lang="en-US" dirty="0">
              <a:cs typeface="Times New Roman" pitchFamily="18" charset="0"/>
            </a:endParaRPr>
          </a:p>
          <a:p>
            <a:pPr lvl="1">
              <a:defRPr/>
            </a:pPr>
            <a:endParaRPr lang="en-US" dirty="0" smtClean="0"/>
          </a:p>
          <a:p>
            <a:pPr lvl="2">
              <a:defRPr/>
            </a:pPr>
            <a:endParaRPr lang="en-US"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0" y="508000"/>
            <a:ext cx="8913813" cy="914400"/>
          </a:xfrm>
        </p:spPr>
        <p:txBody>
          <a:bodyPr/>
          <a:lstStyle/>
          <a:p>
            <a:r>
              <a:rPr lang="en-US" altLang="en-US" sz="2800" smtClean="0"/>
              <a:t>USP:  The Basics</a:t>
            </a:r>
          </a:p>
        </p:txBody>
      </p:sp>
      <p:sp>
        <p:nvSpPr>
          <p:cNvPr id="57347"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bodyPr>
          <a:lstStyle/>
          <a:p>
            <a:endParaRPr lang="en-US" altLang="en-US" dirty="0" smtClean="0"/>
          </a:p>
          <a:p>
            <a:r>
              <a:rPr lang="en-US" altLang="en-US" dirty="0" smtClean="0"/>
              <a:t>Based on annual Form 499A and quarterly 499Q, the Universal Service Administrative Company (USAC) bills filers for the amounts they owe, including for LNP/NANPA/TRS if provider of “telecommunications service” or “interconnected VoIP” </a:t>
            </a:r>
          </a:p>
          <a:p>
            <a:r>
              <a:rPr lang="en-US" altLang="en-US" dirty="0" smtClean="0"/>
              <a:t>499A is a commencement-of-service requirement for “telecommunications service” (but not BIAS, yet)</a:t>
            </a:r>
          </a:p>
          <a:p>
            <a:r>
              <a:rPr lang="en-US" altLang="en-US" dirty="0" smtClean="0"/>
              <a:t>Providers that project contribution obligations exceeding </a:t>
            </a:r>
            <a:r>
              <a:rPr lang="en-US" altLang="en-US" i="1" dirty="0" smtClean="0"/>
              <a:t>de </a:t>
            </a:r>
            <a:r>
              <a:rPr lang="en-US" altLang="en-US" i="1" dirty="0" err="1" smtClean="0"/>
              <a:t>minimis</a:t>
            </a:r>
            <a:r>
              <a:rPr lang="en-US" altLang="en-US" i="1" dirty="0" smtClean="0"/>
              <a:t> </a:t>
            </a:r>
            <a:r>
              <a:rPr lang="en-US" altLang="en-US" dirty="0" smtClean="0"/>
              <a:t>levels for the year in question must file quarterly forms 499-Q by February 1, May 1, August 1, and November 1</a:t>
            </a:r>
          </a:p>
          <a:p>
            <a:r>
              <a:rPr lang="en-US" altLang="en-US" dirty="0" smtClean="0"/>
              <a:t>Providers can pass through all or a portion of their USP payments to customers (if contract permits)</a:t>
            </a:r>
          </a:p>
          <a:p>
            <a:pPr lvl="2"/>
            <a:endParaRPr lang="en-US" alt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0" y="508000"/>
            <a:ext cx="8913813" cy="914400"/>
          </a:xfrm>
        </p:spPr>
        <p:txBody>
          <a:bodyPr/>
          <a:lstStyle/>
          <a:p>
            <a:pPr algn="ctr"/>
            <a:r>
              <a:rPr lang="en-US" altLang="en-US" smtClean="0"/>
              <a:t>OVERVIEW</a:t>
            </a:r>
          </a:p>
        </p:txBody>
      </p:sp>
      <p:sp>
        <p:nvSpPr>
          <p:cNvPr id="3" name="Content Placeholder 2"/>
          <p:cNvSpPr>
            <a:spLocks noGrp="1"/>
          </p:cNvSpPr>
          <p:nvPr>
            <p:ph idx="1"/>
          </p:nvPr>
        </p:nvSpPr>
        <p:spPr>
          <a:xfrm>
            <a:off x="904875" y="1422400"/>
            <a:ext cx="8008938" cy="5314950"/>
          </a:xfrm>
          <a:solidFill>
            <a:srgbClr val="F8F7F2"/>
          </a:solidFill>
        </p:spPr>
        <p:txBody>
          <a:bodyPr>
            <a:normAutofit/>
          </a:bodyPr>
          <a:lstStyle/>
          <a:p>
            <a:pPr marL="349250" lvl="1" indent="0">
              <a:buFont typeface="Wingdings 2" panose="05020102010507070707" pitchFamily="18" charset="2"/>
              <a:buNone/>
              <a:defRPr/>
            </a:pPr>
            <a:endParaRPr lang="en-US" dirty="0"/>
          </a:p>
          <a:p>
            <a:pPr marL="349250" lvl="1" indent="0">
              <a:buFont typeface="Wingdings 2" panose="05020102010507070707" pitchFamily="18" charset="2"/>
              <a:buNone/>
              <a:defRPr/>
            </a:pPr>
            <a:r>
              <a:rPr lang="en-US" dirty="0" smtClean="0"/>
              <a:t>Our focus today:  Legal and regulatory issues affecting </a:t>
            </a:r>
            <a:r>
              <a:rPr lang="en-US" i="1" dirty="0" smtClean="0"/>
              <a:t>service providers</a:t>
            </a:r>
            <a:r>
              <a:rPr lang="en-US" dirty="0" smtClean="0"/>
              <a:t>, as such.</a:t>
            </a:r>
          </a:p>
          <a:p>
            <a:pPr marL="349250" lvl="1" indent="0">
              <a:buFont typeface="Wingdings 2" panose="05020102010507070707" pitchFamily="18" charset="2"/>
              <a:buNone/>
              <a:defRPr/>
            </a:pPr>
            <a:endParaRPr lang="en-US" dirty="0"/>
          </a:p>
          <a:p>
            <a:pPr marL="692150" lvl="1" indent="-342900">
              <a:buFont typeface="+mj-lt"/>
              <a:buAutoNum type="arabicPeriod"/>
              <a:defRPr/>
            </a:pPr>
            <a:r>
              <a:rPr lang="en-US" sz="2400" b="1" dirty="0" smtClean="0"/>
              <a:t>Authority Issues</a:t>
            </a:r>
          </a:p>
          <a:p>
            <a:pPr marL="692150" lvl="1" indent="-342900">
              <a:buFont typeface="+mj-lt"/>
              <a:buAutoNum type="arabicPeriod"/>
              <a:defRPr/>
            </a:pPr>
            <a:r>
              <a:rPr lang="en-US" sz="2400" b="1" dirty="0"/>
              <a:t>Open Internet Order / Title II Reclassification of BIAS</a:t>
            </a:r>
          </a:p>
          <a:p>
            <a:pPr marL="692150" lvl="1" indent="-342900">
              <a:buFont typeface="+mj-lt"/>
              <a:buAutoNum type="arabicPeriod"/>
              <a:defRPr/>
            </a:pPr>
            <a:r>
              <a:rPr lang="en-US" sz="2400" b="1" dirty="0" smtClean="0"/>
              <a:t>Poles &amp; Infrastructure</a:t>
            </a:r>
          </a:p>
          <a:p>
            <a:pPr marL="692150" lvl="1" indent="-342900">
              <a:buFont typeface="+mj-lt"/>
              <a:buAutoNum type="arabicPeriod"/>
              <a:defRPr/>
            </a:pPr>
            <a:r>
              <a:rPr lang="en-US" sz="2400" b="1" dirty="0" smtClean="0"/>
              <a:t>Federal Universal Service Program</a:t>
            </a:r>
            <a:endParaRPr lang="en-US" sz="2400" b="1" dirty="0" smtClean="0"/>
          </a:p>
          <a:p>
            <a:pPr marL="692150" lvl="1" indent="-342900">
              <a:buFont typeface="+mj-lt"/>
              <a:buAutoNum type="arabicPeriod"/>
              <a:defRPr/>
            </a:pPr>
            <a:r>
              <a:rPr lang="en-US" sz="2400" b="1" dirty="0" smtClean="0"/>
              <a:t>Cable </a:t>
            </a:r>
            <a:r>
              <a:rPr lang="en-US" sz="2400" b="1" dirty="0" smtClean="0"/>
              <a:t>Service, OTT Video </a:t>
            </a:r>
            <a:r>
              <a:rPr lang="en-US" sz="2400" b="1" dirty="0" smtClean="0"/>
              <a:t>and Local Franchising</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0" y="508000"/>
            <a:ext cx="8913813" cy="914400"/>
          </a:xfrm>
        </p:spPr>
        <p:txBody>
          <a:bodyPr/>
          <a:lstStyle/>
          <a:p>
            <a:r>
              <a:rPr lang="en-US" altLang="en-US" sz="2800" smtClean="0"/>
              <a:t>USP:  Key Concepts</a:t>
            </a:r>
          </a:p>
        </p:txBody>
      </p:sp>
      <p:sp>
        <p:nvSpPr>
          <p:cNvPr id="3" name="Content Placeholder 2"/>
          <p:cNvSpPr>
            <a:spLocks noGrp="1"/>
          </p:cNvSpPr>
          <p:nvPr>
            <p:ph idx="1"/>
          </p:nvPr>
        </p:nvSpPr>
        <p:spPr>
          <a:xfrm>
            <a:off x="904875" y="1422400"/>
            <a:ext cx="8008938" cy="5314950"/>
          </a:xfrm>
          <a:solidFill>
            <a:srgbClr val="F8F7F2"/>
          </a:solidFill>
        </p:spPr>
        <p:txBody>
          <a:bodyPr>
            <a:normAutofit fontScale="92500" lnSpcReduction="10000"/>
          </a:bodyPr>
          <a:lstStyle/>
          <a:p>
            <a:pPr>
              <a:defRPr/>
            </a:pPr>
            <a:endParaRPr lang="en-US" dirty="0" smtClean="0"/>
          </a:p>
          <a:p>
            <a:pPr>
              <a:defRPr/>
            </a:pPr>
            <a:r>
              <a:rPr lang="en-US" dirty="0" smtClean="0"/>
              <a:t>“Telecommunications” &amp; “Telecommunications Service”:</a:t>
            </a:r>
          </a:p>
          <a:p>
            <a:pPr marL="0" indent="0">
              <a:buFont typeface="Wingdings 2" panose="05020102010507070707" pitchFamily="18" charset="2"/>
              <a:buNone/>
              <a:defRPr/>
            </a:pPr>
            <a:endParaRPr lang="en-US" dirty="0" smtClean="0"/>
          </a:p>
          <a:p>
            <a:pPr lvl="1">
              <a:buFont typeface="Wingdings" panose="05000000000000000000" pitchFamily="2" charset="2"/>
              <a:buChar char="§"/>
              <a:defRPr/>
            </a:pPr>
            <a:r>
              <a:rPr lang="en-US" dirty="0" smtClean="0"/>
              <a:t>Dark fiber, by definition, does not include the transmission of information, which is an essential part of the definition of “telecommunications”</a:t>
            </a:r>
          </a:p>
          <a:p>
            <a:pPr marL="349250" lvl="1" indent="0">
              <a:buFont typeface="Wingdings 2" panose="05020102010507070707" pitchFamily="18" charset="2"/>
              <a:buNone/>
              <a:defRPr/>
            </a:pPr>
            <a:endParaRPr lang="en-US" dirty="0" smtClean="0"/>
          </a:p>
          <a:p>
            <a:pPr lvl="1">
              <a:buFont typeface="Wingdings" panose="05000000000000000000" pitchFamily="2" charset="2"/>
              <a:buChar char="§"/>
              <a:defRPr/>
            </a:pPr>
            <a:r>
              <a:rPr lang="en-US" dirty="0" smtClean="0"/>
              <a:t>Internet </a:t>
            </a:r>
            <a:r>
              <a:rPr lang="en-US" i="1" dirty="0" smtClean="0"/>
              <a:t>transport</a:t>
            </a:r>
            <a:r>
              <a:rPr lang="en-US" dirty="0" smtClean="0"/>
              <a:t> = “telecommunications”</a:t>
            </a:r>
          </a:p>
          <a:p>
            <a:pPr lvl="2">
              <a:buFont typeface="Wingdings" panose="05000000000000000000" pitchFamily="2" charset="2"/>
              <a:buChar char="§"/>
              <a:defRPr/>
            </a:pPr>
            <a:r>
              <a:rPr lang="en-US" dirty="0" smtClean="0"/>
              <a:t>But assessable </a:t>
            </a:r>
            <a:r>
              <a:rPr lang="en-US" i="1" dirty="0" smtClean="0"/>
              <a:t>only if offered on a “common carrier” basis.  </a:t>
            </a:r>
            <a:r>
              <a:rPr lang="en-US" b="1" i="1" dirty="0" smtClean="0"/>
              <a:t>Internet transport provided on a private carriage basis is not subject to assessment.</a:t>
            </a:r>
            <a:endParaRPr lang="en-US" b="1" dirty="0" smtClean="0"/>
          </a:p>
          <a:p>
            <a:pPr lvl="1">
              <a:buFont typeface="Wingdings" panose="05000000000000000000" pitchFamily="2" charset="2"/>
              <a:buChar char="§"/>
              <a:defRPr/>
            </a:pPr>
            <a:endParaRPr lang="en-US" dirty="0" smtClean="0"/>
          </a:p>
          <a:p>
            <a:pPr lvl="1">
              <a:buFont typeface="Wingdings" panose="05000000000000000000" pitchFamily="2" charset="2"/>
              <a:buChar char="§"/>
              <a:defRPr/>
            </a:pPr>
            <a:r>
              <a:rPr lang="en-US" dirty="0" smtClean="0"/>
              <a:t>Key implications for providers of “telecommunications service”:</a:t>
            </a:r>
          </a:p>
          <a:p>
            <a:pPr lvl="2">
              <a:buFont typeface="Wingdings" panose="05000000000000000000" pitchFamily="2" charset="2"/>
              <a:buChar char="§"/>
              <a:defRPr/>
            </a:pPr>
            <a:r>
              <a:rPr lang="en-US" dirty="0" smtClean="0"/>
              <a:t>Must file 499-A when begin service, even if </a:t>
            </a:r>
            <a:r>
              <a:rPr lang="en-US" i="1" dirty="0" smtClean="0"/>
              <a:t>de </a:t>
            </a:r>
            <a:r>
              <a:rPr lang="en-US" i="1" dirty="0" err="1" smtClean="0"/>
              <a:t>minimis</a:t>
            </a:r>
            <a:r>
              <a:rPr lang="en-US" dirty="0" smtClean="0"/>
              <a:t> revenues.   Potential retroactive penalties, etc.</a:t>
            </a:r>
          </a:p>
          <a:p>
            <a:pPr lvl="2">
              <a:buFont typeface="Wingdings" panose="05000000000000000000" pitchFamily="2" charset="2"/>
              <a:buChar char="§"/>
              <a:defRPr/>
            </a:pPr>
            <a:r>
              <a:rPr lang="en-US" dirty="0" smtClean="0"/>
              <a:t>Providers of “telecommunications service” not eligible for some important exemptions</a:t>
            </a:r>
            <a:endParaRPr lang="en-US" dirty="0"/>
          </a:p>
          <a:p>
            <a:pPr>
              <a:defRPr/>
            </a:pPr>
            <a:endParaRPr lang="en-US" dirty="0"/>
          </a:p>
          <a:p>
            <a:pPr lvl="2">
              <a:defRPr/>
            </a:pPr>
            <a:endParaRPr lang="en-US"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0" y="508000"/>
            <a:ext cx="8913813" cy="914400"/>
          </a:xfrm>
        </p:spPr>
        <p:txBody>
          <a:bodyPr/>
          <a:lstStyle/>
          <a:p>
            <a:r>
              <a:rPr lang="en-US" altLang="en-US" sz="2800" smtClean="0"/>
              <a:t>USP:  Key Concepts</a:t>
            </a:r>
          </a:p>
        </p:txBody>
      </p:sp>
      <p:sp>
        <p:nvSpPr>
          <p:cNvPr id="60419"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bodyPr>
          <a:lstStyle/>
          <a:p>
            <a:endParaRPr lang="en-US" altLang="en-US" smtClean="0"/>
          </a:p>
          <a:p>
            <a:r>
              <a:rPr lang="en-US" altLang="en-US" smtClean="0"/>
              <a:t>“Interconnected VoIP”:</a:t>
            </a:r>
          </a:p>
          <a:p>
            <a:endParaRPr lang="en-US" altLang="en-US" smtClean="0"/>
          </a:p>
          <a:p>
            <a:pPr lvl="1">
              <a:buFont typeface="Wingdings" panose="05000000000000000000" pitchFamily="2" charset="2"/>
              <a:buChar char="§"/>
            </a:pPr>
            <a:r>
              <a:rPr lang="en-US" altLang="en-US" smtClean="0"/>
              <a:t>Not regulated under Title II, but treated much like “telecommunications service”</a:t>
            </a:r>
          </a:p>
          <a:p>
            <a:pPr lvl="1">
              <a:buFont typeface="Wingdings" panose="05000000000000000000" pitchFamily="2" charset="2"/>
              <a:buChar char="§"/>
            </a:pPr>
            <a:r>
              <a:rPr lang="en-US" altLang="en-US" smtClean="0"/>
              <a:t>Providers must file Form 499-A, even if would otherwise be exempt as </a:t>
            </a:r>
            <a:r>
              <a:rPr lang="en-US" altLang="en-US" i="1" smtClean="0"/>
              <a:t>de minimis, </a:t>
            </a:r>
            <a:r>
              <a:rPr lang="en-US" altLang="en-US" smtClean="0"/>
              <a:t>etc</a:t>
            </a:r>
          </a:p>
          <a:p>
            <a:pPr lvl="1">
              <a:buFont typeface="Wingdings" panose="05000000000000000000" pitchFamily="2" charset="2"/>
              <a:buChar char="§"/>
            </a:pPr>
            <a:r>
              <a:rPr lang="en-US" altLang="en-US" smtClean="0"/>
              <a:t>64.9% “interstate” (or traffic study)</a:t>
            </a:r>
          </a:p>
          <a:p>
            <a:endParaRPr lang="en-US" altLang="en-US" smtClean="0"/>
          </a:p>
          <a:p>
            <a:pPr lvl="2"/>
            <a:endParaRPr lang="en-US" altLang="en-US"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0" y="508000"/>
            <a:ext cx="8913813" cy="914400"/>
          </a:xfrm>
        </p:spPr>
        <p:txBody>
          <a:bodyPr/>
          <a:lstStyle/>
          <a:p>
            <a:r>
              <a:rPr lang="en-US" altLang="en-US" sz="2800" smtClean="0"/>
              <a:t>USP:  Key Concepts</a:t>
            </a:r>
          </a:p>
        </p:txBody>
      </p:sp>
      <p:sp>
        <p:nvSpPr>
          <p:cNvPr id="3" name="Content Placeholder 2"/>
          <p:cNvSpPr>
            <a:spLocks noGrp="1"/>
          </p:cNvSpPr>
          <p:nvPr>
            <p:ph idx="1"/>
          </p:nvPr>
        </p:nvSpPr>
        <p:spPr>
          <a:xfrm>
            <a:off x="904875" y="1422400"/>
            <a:ext cx="8008938" cy="5314950"/>
          </a:xfrm>
          <a:solidFill>
            <a:srgbClr val="F8F7F2"/>
          </a:solidFill>
        </p:spPr>
        <p:txBody>
          <a:bodyPr/>
          <a:lstStyle/>
          <a:p>
            <a:pPr>
              <a:defRPr/>
            </a:pPr>
            <a:endParaRPr lang="en-US" dirty="0" smtClean="0"/>
          </a:p>
          <a:p>
            <a:pPr>
              <a:defRPr/>
            </a:pPr>
            <a:r>
              <a:rPr lang="en-US" dirty="0" smtClean="0"/>
              <a:t>“End User”:</a:t>
            </a:r>
          </a:p>
          <a:p>
            <a:pPr marL="0" indent="0">
              <a:buFont typeface="Wingdings 2" panose="05020102010507070707" pitchFamily="18" charset="2"/>
              <a:buNone/>
              <a:defRPr/>
            </a:pPr>
            <a:endParaRPr lang="en-US" dirty="0" smtClean="0"/>
          </a:p>
          <a:p>
            <a:pPr lvl="1">
              <a:buFont typeface="Wingdings" panose="05000000000000000000" pitchFamily="2" charset="2"/>
              <a:buChar char="§"/>
              <a:defRPr/>
            </a:pPr>
            <a:r>
              <a:rPr lang="en-US" dirty="0" smtClean="0"/>
              <a:t>USP contributions assessed on revenues from “end users”</a:t>
            </a:r>
          </a:p>
          <a:p>
            <a:pPr lvl="1">
              <a:buFont typeface="Wingdings" panose="05000000000000000000" pitchFamily="2" charset="2"/>
              <a:buChar char="§"/>
              <a:defRPr/>
            </a:pPr>
            <a:r>
              <a:rPr lang="en-US" dirty="0" smtClean="0"/>
              <a:t>For USP purposes, “end user” is not necessarily the last purchaser in a chain of distribution</a:t>
            </a:r>
          </a:p>
          <a:p>
            <a:pPr lvl="1">
              <a:buFont typeface="Wingdings" panose="05000000000000000000" pitchFamily="2" charset="2"/>
              <a:buChar char="§"/>
              <a:defRPr/>
            </a:pPr>
            <a:r>
              <a:rPr lang="en-US" dirty="0" smtClean="0"/>
              <a:t>“End user” includes </a:t>
            </a:r>
            <a:r>
              <a:rPr lang="en-US" dirty="0" smtClean="0"/>
              <a:t>a purchaser </a:t>
            </a:r>
            <a:r>
              <a:rPr lang="en-US" dirty="0" smtClean="0"/>
              <a:t>of covered service (i.e., telecom, telecom service, VoIP) that </a:t>
            </a:r>
            <a:r>
              <a:rPr lang="en-US" dirty="0" smtClean="0"/>
              <a:t>does </a:t>
            </a:r>
            <a:r>
              <a:rPr lang="en-US" dirty="0" smtClean="0"/>
              <a:t>not itself make a USP contribution, because they are exempt or have failed to comply</a:t>
            </a:r>
            <a:r>
              <a:rPr lang="en-US" dirty="0" smtClean="0"/>
              <a:t>.</a:t>
            </a:r>
          </a:p>
          <a:p>
            <a:pPr lvl="1">
              <a:buFont typeface="Wingdings" panose="05000000000000000000" pitchFamily="2" charset="2"/>
              <a:buChar char="§"/>
              <a:defRPr/>
            </a:pPr>
            <a:r>
              <a:rPr lang="en-US" dirty="0" smtClean="0"/>
              <a:t>An ISP is an “end user”</a:t>
            </a:r>
            <a:endParaRPr lang="en-US" dirty="0" smtClean="0"/>
          </a:p>
          <a:p>
            <a:pPr lvl="1">
              <a:buFont typeface="Wingdings" panose="05000000000000000000" pitchFamily="2" charset="2"/>
              <a:buChar char="§"/>
              <a:defRPr/>
            </a:pPr>
            <a:r>
              <a:rPr lang="en-US" dirty="0" smtClean="0"/>
              <a:t>A contributing reseller is not an “end user” (more later)</a:t>
            </a:r>
            <a:endParaRPr lang="en-US" dirty="0"/>
          </a:p>
          <a:p>
            <a:pPr marL="0" indent="0">
              <a:buFontTx/>
              <a:buNone/>
              <a:defRPr/>
            </a:pPr>
            <a:endParaRPr lang="en-US" dirty="0"/>
          </a:p>
          <a:p>
            <a:pPr>
              <a:defRPr/>
            </a:pPr>
            <a:endParaRPr lang="en-US" dirty="0"/>
          </a:p>
          <a:p>
            <a:pPr lvl="2">
              <a:defRPr/>
            </a:pPr>
            <a:endParaRPr lang="en-US"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0" y="508000"/>
            <a:ext cx="8913813" cy="914400"/>
          </a:xfrm>
        </p:spPr>
        <p:txBody>
          <a:bodyPr/>
          <a:lstStyle/>
          <a:p>
            <a:r>
              <a:rPr lang="en-US" altLang="en-US" sz="2800" smtClean="0"/>
              <a:t>USP:  Key Concepts</a:t>
            </a:r>
          </a:p>
        </p:txBody>
      </p:sp>
      <p:sp>
        <p:nvSpPr>
          <p:cNvPr id="3" name="Content Placeholder 2"/>
          <p:cNvSpPr>
            <a:spLocks noGrp="1"/>
          </p:cNvSpPr>
          <p:nvPr>
            <p:ph idx="1"/>
          </p:nvPr>
        </p:nvSpPr>
        <p:spPr>
          <a:xfrm>
            <a:off x="904875" y="1422400"/>
            <a:ext cx="8008938" cy="5314950"/>
          </a:xfrm>
          <a:solidFill>
            <a:srgbClr val="F8F7F2"/>
          </a:solidFill>
        </p:spPr>
        <p:txBody>
          <a:bodyPr/>
          <a:lstStyle/>
          <a:p>
            <a:pPr>
              <a:defRPr/>
            </a:pPr>
            <a:endParaRPr lang="en-US" dirty="0" smtClean="0"/>
          </a:p>
          <a:p>
            <a:pPr>
              <a:defRPr/>
            </a:pPr>
            <a:r>
              <a:rPr lang="en-US" dirty="0" smtClean="0"/>
              <a:t>“Interstate” vs. “Intrastate”</a:t>
            </a:r>
          </a:p>
          <a:p>
            <a:pPr marL="0" indent="0">
              <a:buFont typeface="Wingdings 2" panose="05020102010507070707" pitchFamily="18" charset="2"/>
              <a:buNone/>
              <a:defRPr/>
            </a:pPr>
            <a:endParaRPr lang="en-US" dirty="0" smtClean="0"/>
          </a:p>
          <a:p>
            <a:pPr lvl="1">
              <a:buFont typeface="Wingdings" panose="05000000000000000000" pitchFamily="2" charset="2"/>
              <a:buChar char="§"/>
              <a:defRPr/>
            </a:pPr>
            <a:r>
              <a:rPr lang="en-US" dirty="0" smtClean="0"/>
              <a:t>Nature of the traffic, </a:t>
            </a:r>
            <a:r>
              <a:rPr lang="en-US" i="1" dirty="0" smtClean="0"/>
              <a:t>not</a:t>
            </a:r>
            <a:r>
              <a:rPr lang="en-US" dirty="0" smtClean="0"/>
              <a:t> the location of the line</a:t>
            </a:r>
          </a:p>
          <a:p>
            <a:pPr lvl="2">
              <a:buFont typeface="Wingdings" panose="05000000000000000000" pitchFamily="2" charset="2"/>
              <a:buChar char="§"/>
              <a:defRPr/>
            </a:pPr>
            <a:r>
              <a:rPr lang="en-US" dirty="0" smtClean="0"/>
              <a:t>“End to end” principle</a:t>
            </a:r>
          </a:p>
          <a:p>
            <a:pPr lvl="2">
              <a:buFont typeface="Wingdings" panose="05000000000000000000" pitchFamily="2" charset="2"/>
              <a:buChar char="§"/>
              <a:defRPr/>
            </a:pPr>
            <a:r>
              <a:rPr lang="en-US" dirty="0" smtClean="0"/>
              <a:t>Internet traffic = “interstate”</a:t>
            </a:r>
          </a:p>
          <a:p>
            <a:pPr lvl="2">
              <a:buFont typeface="Wingdings" panose="05000000000000000000" pitchFamily="2" charset="2"/>
              <a:buChar char="§"/>
              <a:defRPr/>
            </a:pPr>
            <a:r>
              <a:rPr lang="en-US" dirty="0" smtClean="0"/>
              <a:t>Interconnected VoIP:  64.9% “interstate”</a:t>
            </a:r>
          </a:p>
          <a:p>
            <a:pPr lvl="2">
              <a:buFont typeface="Wingdings" panose="05000000000000000000" pitchFamily="2" charset="2"/>
              <a:buChar char="§"/>
              <a:defRPr/>
            </a:pPr>
            <a:r>
              <a:rPr lang="en-US" dirty="0" smtClean="0"/>
              <a:t>“10 Percent Rule”</a:t>
            </a:r>
          </a:p>
          <a:p>
            <a:pPr lvl="1">
              <a:buFont typeface="Wingdings" panose="05000000000000000000" pitchFamily="2" charset="2"/>
              <a:buChar char="§"/>
              <a:defRPr/>
            </a:pPr>
            <a:r>
              <a:rPr lang="en-US" dirty="0" smtClean="0"/>
              <a:t>USAC’s “interstate” presumption:  traffic is interstate in absence of certifications or traffic studies (on appeal)</a:t>
            </a:r>
            <a:endParaRPr lang="en-US" dirty="0"/>
          </a:p>
          <a:p>
            <a:pPr lvl="2">
              <a:defRPr/>
            </a:pPr>
            <a:endParaRPr lang="en-US"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0" y="508000"/>
            <a:ext cx="8913813" cy="914400"/>
          </a:xfrm>
        </p:spPr>
        <p:txBody>
          <a:bodyPr/>
          <a:lstStyle/>
          <a:p>
            <a:r>
              <a:rPr lang="en-US" altLang="en-US" sz="2800" smtClean="0"/>
              <a:t>USP:  Key Concepts</a:t>
            </a:r>
          </a:p>
        </p:txBody>
      </p:sp>
      <p:sp>
        <p:nvSpPr>
          <p:cNvPr id="3" name="Content Placeholder 2"/>
          <p:cNvSpPr>
            <a:spLocks noGrp="1"/>
          </p:cNvSpPr>
          <p:nvPr>
            <p:ph idx="1"/>
          </p:nvPr>
        </p:nvSpPr>
        <p:spPr>
          <a:xfrm>
            <a:off x="904875" y="1422400"/>
            <a:ext cx="8008938" cy="5314950"/>
          </a:xfrm>
          <a:solidFill>
            <a:srgbClr val="F8F7F2"/>
          </a:solidFill>
        </p:spPr>
        <p:txBody>
          <a:bodyPr/>
          <a:lstStyle/>
          <a:p>
            <a:pPr>
              <a:defRPr/>
            </a:pPr>
            <a:endParaRPr lang="en-US" dirty="0" smtClean="0"/>
          </a:p>
          <a:p>
            <a:pPr>
              <a:defRPr/>
            </a:pPr>
            <a:r>
              <a:rPr lang="en-US" dirty="0" smtClean="0"/>
              <a:t>Revenue from Resellers</a:t>
            </a:r>
          </a:p>
          <a:p>
            <a:pPr marL="0" indent="0">
              <a:buFont typeface="Wingdings 2" panose="05020102010507070707" pitchFamily="18" charset="2"/>
              <a:buNone/>
              <a:defRPr/>
            </a:pPr>
            <a:endParaRPr lang="en-US" dirty="0" smtClean="0"/>
          </a:p>
          <a:p>
            <a:pPr lvl="1">
              <a:buFont typeface="Wingdings" panose="05000000000000000000" pitchFamily="2" charset="2"/>
              <a:buChar char="§"/>
              <a:defRPr/>
            </a:pPr>
            <a:r>
              <a:rPr lang="en-US" dirty="0" smtClean="0"/>
              <a:t>Wholesale providers’ revenue from services sold to resellers is exempt from USP, </a:t>
            </a:r>
            <a:r>
              <a:rPr lang="en-US" i="1" dirty="0" smtClean="0"/>
              <a:t>if</a:t>
            </a:r>
            <a:r>
              <a:rPr lang="en-US" dirty="0" smtClean="0"/>
              <a:t> wholesaler collects and maintains information (specified in FCC instructions) that support “affirmative knowledge” or “reasonable expectation” that the reseller or its customers make contributions to the USP.</a:t>
            </a:r>
          </a:p>
          <a:p>
            <a:pPr marL="349250" lvl="1" indent="0">
              <a:buFont typeface="Wingdings 2" panose="05020102010507070707" pitchFamily="18" charset="2"/>
              <a:buNone/>
              <a:defRPr/>
            </a:pPr>
            <a:endParaRPr lang="en-US" dirty="0" smtClean="0"/>
          </a:p>
          <a:p>
            <a:pPr lvl="1">
              <a:buFont typeface="Wingdings" panose="05000000000000000000" pitchFamily="2" charset="2"/>
              <a:buChar char="§"/>
              <a:defRPr/>
            </a:pPr>
            <a:r>
              <a:rPr lang="en-US" dirty="0" smtClean="0"/>
              <a:t>Reseller revenue must still be reported on Form 499-A (Block 3), if provider needs to file, but not used to calculate contribution.</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0" y="508000"/>
            <a:ext cx="8913813" cy="914400"/>
          </a:xfrm>
        </p:spPr>
        <p:txBody>
          <a:bodyPr/>
          <a:lstStyle/>
          <a:p>
            <a:r>
              <a:rPr lang="en-US" altLang="en-US" sz="2800" smtClean="0"/>
              <a:t>E-Rate</a:t>
            </a:r>
          </a:p>
        </p:txBody>
      </p:sp>
      <p:sp>
        <p:nvSpPr>
          <p:cNvPr id="3" name="Content Placeholder 2"/>
          <p:cNvSpPr>
            <a:spLocks noGrp="1"/>
          </p:cNvSpPr>
          <p:nvPr>
            <p:ph idx="1"/>
          </p:nvPr>
        </p:nvSpPr>
        <p:spPr>
          <a:xfrm>
            <a:off x="904875" y="1422400"/>
            <a:ext cx="8008938" cy="5314950"/>
          </a:xfrm>
          <a:solidFill>
            <a:srgbClr val="F8F7F2"/>
          </a:solidFill>
        </p:spPr>
        <p:txBody>
          <a:bodyPr>
            <a:normAutofit/>
          </a:bodyPr>
          <a:lstStyle/>
          <a:p>
            <a:pPr>
              <a:defRPr/>
            </a:pPr>
            <a:endParaRPr lang="en-US" dirty="0" smtClean="0"/>
          </a:p>
          <a:p>
            <a:pPr marL="0" indent="0">
              <a:buFont typeface="Wingdings 2" panose="05020102010507070707" pitchFamily="18" charset="2"/>
              <a:buNone/>
              <a:defRPr/>
            </a:pPr>
            <a:endParaRPr lang="en-US" dirty="0" smtClean="0"/>
          </a:p>
          <a:p>
            <a:pPr lvl="1">
              <a:buFont typeface="Wingdings" panose="05000000000000000000" pitchFamily="2" charset="2"/>
              <a:buChar char="§"/>
              <a:defRPr/>
            </a:pPr>
            <a:r>
              <a:rPr lang="en-US" dirty="0" smtClean="0"/>
              <a:t>One of four federal communications subsidy programs funded by USP, administered by Universal Service Administrative Company (USAC)</a:t>
            </a:r>
          </a:p>
          <a:p>
            <a:pPr lvl="1">
              <a:buFont typeface="Wingdings" panose="05000000000000000000" pitchFamily="2" charset="2"/>
              <a:buChar char="§"/>
              <a:defRPr/>
            </a:pPr>
            <a:r>
              <a:rPr lang="en-US" dirty="0" smtClean="0"/>
              <a:t>Federal subsidy for the provision of “eligible services” (telecom., Internet access and other services) to school and libraries</a:t>
            </a:r>
          </a:p>
          <a:p>
            <a:pPr lvl="1">
              <a:buFont typeface="Wingdings" panose="05000000000000000000" pitchFamily="2" charset="2"/>
              <a:buChar char="§"/>
              <a:defRPr/>
            </a:pPr>
            <a:r>
              <a:rPr lang="en-US" dirty="0" smtClean="0"/>
              <a:t>Subsidy amount of 20% - 90%, depending on % of students eligible for National School Lunch Program</a:t>
            </a:r>
          </a:p>
          <a:p>
            <a:pPr lvl="1">
              <a:buFont typeface="Wingdings" panose="05000000000000000000" pitchFamily="2" charset="2"/>
              <a:buChar char="§"/>
              <a:defRPr/>
            </a:pPr>
            <a:r>
              <a:rPr lang="en-US" dirty="0" smtClean="0"/>
              <a:t>Dark fiber, lit fiber, etc.</a:t>
            </a:r>
          </a:p>
          <a:p>
            <a:pPr lvl="1">
              <a:buFont typeface="Wingdings" panose="05000000000000000000" pitchFamily="2" charset="2"/>
              <a:buChar char="§"/>
              <a:defRPr/>
            </a:pPr>
            <a:r>
              <a:rPr lang="en-US" dirty="0" smtClean="0"/>
              <a:t>Funds for construction may be available.</a:t>
            </a:r>
          </a:p>
          <a:p>
            <a:pPr lvl="1">
              <a:buFont typeface="Wingdings" panose="05000000000000000000" pitchFamily="2" charset="2"/>
              <a:buChar char="§"/>
              <a:defRPr/>
            </a:pPr>
            <a:r>
              <a:rPr lang="en-US" dirty="0" smtClean="0"/>
              <a:t>See BSL annual E-Rate Memorandum, at </a:t>
            </a:r>
            <a:r>
              <a:rPr lang="en-US" dirty="0" smtClean="0">
                <a:hlinkClick r:id="rId2"/>
              </a:rPr>
              <a:t>www.baller.com/library</a:t>
            </a:r>
            <a:r>
              <a:rPr lang="en-US" dirty="0" smtClean="0"/>
              <a:t>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0" y="508000"/>
            <a:ext cx="8913813" cy="914400"/>
          </a:xfrm>
        </p:spPr>
        <p:txBody>
          <a:bodyPr/>
          <a:lstStyle/>
          <a:p>
            <a:r>
              <a:rPr lang="en-US" altLang="en-US" sz="2800" dirty="0" smtClean="0"/>
              <a:t>V.   Cable Service and Franchising</a:t>
            </a:r>
          </a:p>
        </p:txBody>
      </p:sp>
      <p:sp>
        <p:nvSpPr>
          <p:cNvPr id="3" name="Content Placeholder 2"/>
          <p:cNvSpPr>
            <a:spLocks noGrp="1"/>
          </p:cNvSpPr>
          <p:nvPr>
            <p:ph idx="1"/>
          </p:nvPr>
        </p:nvSpPr>
        <p:spPr>
          <a:xfrm>
            <a:off x="904875" y="1422400"/>
            <a:ext cx="8008938" cy="5314950"/>
          </a:xfrm>
          <a:solidFill>
            <a:srgbClr val="F8F7F2"/>
          </a:solidFill>
        </p:spPr>
        <p:txBody>
          <a:bodyPr/>
          <a:lstStyle/>
          <a:p>
            <a:pPr>
              <a:defRPr/>
            </a:pPr>
            <a:endParaRPr lang="en-US" dirty="0" smtClean="0"/>
          </a:p>
          <a:p>
            <a:pPr>
              <a:defRPr/>
            </a:pPr>
            <a:r>
              <a:rPr lang="en-US" dirty="0" smtClean="0"/>
              <a:t>Cable Act:  Local governments may require cable operators (providers of “cable service” over a “cable system”) to obtain a local franchise and pay franchise fees in exchange for use of PROW.</a:t>
            </a:r>
          </a:p>
          <a:p>
            <a:pPr>
              <a:defRPr/>
            </a:pPr>
            <a:r>
              <a:rPr lang="en-US" dirty="0" smtClean="0"/>
              <a:t>Looming Issue:   OTT service </a:t>
            </a:r>
            <a:r>
              <a:rPr lang="en-US" dirty="0" smtClean="0"/>
              <a:t>/ “</a:t>
            </a:r>
            <a:r>
              <a:rPr lang="en-US" dirty="0" smtClean="0"/>
              <a:t>Online Video Distributor</a:t>
            </a:r>
            <a:r>
              <a:rPr lang="en-US" dirty="0" smtClean="0"/>
              <a:t>”</a:t>
            </a:r>
            <a:endParaRPr lang="en-US" dirty="0" smtClean="0"/>
          </a:p>
          <a:p>
            <a:pPr lvl="1">
              <a:defRPr/>
            </a:pPr>
            <a:r>
              <a:rPr lang="en-US" dirty="0" smtClean="0"/>
              <a:t>Breakdown of traditional cable TV service model vs. local authority to require franchise and payment of franchise fees</a:t>
            </a:r>
          </a:p>
          <a:p>
            <a:pPr lvl="1">
              <a:defRPr/>
            </a:pPr>
            <a:r>
              <a:rPr lang="en-US" dirty="0" smtClean="0"/>
              <a:t>Incumbents concerned with competitive equity probably have a LPF provision in existing franchise.</a:t>
            </a:r>
          </a:p>
          <a:p>
            <a:pPr lvl="1">
              <a:defRPr/>
            </a:pPr>
            <a:r>
              <a:rPr lang="en-US" dirty="0" smtClean="0"/>
              <a:t>In an open access network, who is using the right of way, for cable franchising purposes?  The retail service provider or the facility owner?</a:t>
            </a:r>
          </a:p>
          <a:p>
            <a:pPr marL="0" indent="0">
              <a:buFont typeface="Wingdings 2" panose="05020102010507070707" pitchFamily="18" charset="2"/>
              <a:buNone/>
              <a:defRPr/>
            </a:pPr>
            <a:endParaRPr lang="en-US" dirty="0" smtClean="0"/>
          </a:p>
        </p:txBody>
      </p:sp>
    </p:spTree>
    <p:extLst>
      <p:ext uri="{BB962C8B-B14F-4D97-AF65-F5344CB8AC3E}">
        <p14:creationId xmlns:p14="http://schemas.microsoft.com/office/powerpoint/2010/main" val="40345257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0" y="508000"/>
            <a:ext cx="8913813" cy="914400"/>
          </a:xfrm>
        </p:spPr>
        <p:txBody>
          <a:bodyPr/>
          <a:lstStyle/>
          <a:p>
            <a:r>
              <a:rPr lang="en-US" altLang="en-US" sz="2800" dirty="0" smtClean="0"/>
              <a:t>V.   Cable Service and Franchising</a:t>
            </a:r>
          </a:p>
        </p:txBody>
      </p:sp>
      <p:sp>
        <p:nvSpPr>
          <p:cNvPr id="3" name="Content Placeholder 2"/>
          <p:cNvSpPr>
            <a:spLocks noGrp="1"/>
          </p:cNvSpPr>
          <p:nvPr>
            <p:ph idx="1"/>
          </p:nvPr>
        </p:nvSpPr>
        <p:spPr>
          <a:xfrm>
            <a:off x="904875" y="1422400"/>
            <a:ext cx="8008938" cy="5314950"/>
          </a:xfrm>
          <a:solidFill>
            <a:srgbClr val="F8F7F2"/>
          </a:solidFill>
        </p:spPr>
        <p:txBody>
          <a:bodyPr>
            <a:normAutofit lnSpcReduction="10000"/>
          </a:bodyPr>
          <a:lstStyle/>
          <a:p>
            <a:pPr>
              <a:defRPr/>
            </a:pPr>
            <a:endParaRPr lang="en-US" dirty="0" smtClean="0"/>
          </a:p>
          <a:p>
            <a:pPr>
              <a:defRPr/>
            </a:pPr>
            <a:r>
              <a:rPr lang="en-US" dirty="0" smtClean="0"/>
              <a:t>FCC action:</a:t>
            </a:r>
          </a:p>
          <a:p>
            <a:pPr lvl="1">
              <a:defRPr/>
            </a:pPr>
            <a:r>
              <a:rPr lang="en-US" dirty="0" smtClean="0"/>
              <a:t>MVPD </a:t>
            </a:r>
            <a:r>
              <a:rPr lang="en-US" dirty="0" smtClean="0"/>
              <a:t>NPRM (December 2014):</a:t>
            </a:r>
            <a:endParaRPr lang="en-US" dirty="0" smtClean="0"/>
          </a:p>
          <a:p>
            <a:pPr lvl="2">
              <a:defRPr/>
            </a:pPr>
            <a:r>
              <a:rPr lang="en-US" dirty="0" smtClean="0"/>
              <a:t>FCC proposed to clarify definition of “multichannel video programming distributor” to encompass online video distributors offering linear services</a:t>
            </a:r>
          </a:p>
          <a:p>
            <a:pPr lvl="2">
              <a:defRPr/>
            </a:pPr>
            <a:r>
              <a:rPr lang="en-US" dirty="0" smtClean="0"/>
              <a:t>Would enable OVDs to acquire programming on nondiscriminatory basis</a:t>
            </a:r>
          </a:p>
          <a:p>
            <a:pPr lvl="2">
              <a:defRPr/>
            </a:pPr>
            <a:r>
              <a:rPr lang="en-US" dirty="0" smtClean="0"/>
              <a:t>MVPD not the same thing as “cable service.” </a:t>
            </a:r>
            <a:endParaRPr lang="en-US" dirty="0" smtClean="0"/>
          </a:p>
          <a:p>
            <a:pPr lvl="2">
              <a:defRPr/>
            </a:pPr>
            <a:r>
              <a:rPr lang="en-US" dirty="0" smtClean="0"/>
              <a:t>Strong </a:t>
            </a:r>
            <a:r>
              <a:rPr lang="en-US" dirty="0" smtClean="0"/>
              <a:t>opposition from NCTA.  </a:t>
            </a:r>
            <a:r>
              <a:rPr lang="en-US" dirty="0"/>
              <a:t> </a:t>
            </a:r>
            <a:endParaRPr lang="en-US" dirty="0" smtClean="0"/>
          </a:p>
          <a:p>
            <a:pPr lvl="1">
              <a:defRPr/>
            </a:pPr>
            <a:r>
              <a:rPr lang="en-US" dirty="0" smtClean="0"/>
              <a:t>Set-top box NPRM:  (Feb. 18, 2016):  </a:t>
            </a:r>
          </a:p>
          <a:p>
            <a:pPr lvl="2">
              <a:defRPr/>
            </a:pPr>
            <a:r>
              <a:rPr lang="en-US" dirty="0" smtClean="0"/>
              <a:t>Would permit use of competitive MVPD navigation devices. </a:t>
            </a:r>
            <a:endParaRPr lang="en-US" dirty="0"/>
          </a:p>
          <a:p>
            <a:pPr lvl="2">
              <a:defRPr/>
            </a:pPr>
            <a:r>
              <a:rPr lang="en-US" dirty="0" smtClean="0"/>
              <a:t>Find a movie or show across multiple providers – some of which may pay a cable franchise fee, while others do not.</a:t>
            </a:r>
          </a:p>
          <a:p>
            <a:pPr>
              <a:defRPr/>
            </a:pPr>
            <a:r>
              <a:rPr lang="en-US" dirty="0" smtClean="0"/>
              <a:t>Grab your popcorn.</a:t>
            </a:r>
          </a:p>
          <a:p>
            <a:pPr marL="0" indent="0">
              <a:buFont typeface="Wingdings 2" panose="05020102010507070707" pitchFamily="18" charset="2"/>
              <a:buNone/>
              <a:defRPr/>
            </a:pPr>
            <a:endParaRPr lang="en-US" dirty="0" smtClean="0"/>
          </a:p>
        </p:txBody>
      </p:sp>
    </p:spTree>
    <p:extLst>
      <p:ext uri="{BB962C8B-B14F-4D97-AF65-F5344CB8AC3E}">
        <p14:creationId xmlns:p14="http://schemas.microsoft.com/office/powerpoint/2010/main" val="39182261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0" y="508000"/>
            <a:ext cx="8913813" cy="914400"/>
          </a:xfrm>
        </p:spPr>
        <p:txBody>
          <a:bodyPr/>
          <a:lstStyle/>
          <a:p>
            <a:r>
              <a:rPr lang="en-US" altLang="en-US" sz="2800" dirty="0" smtClean="0">
                <a:cs typeface="Times New Roman" panose="02020603050405020304" pitchFamily="18" charset="0"/>
              </a:rPr>
              <a:t>Community Broadband Authority Issues</a:t>
            </a:r>
            <a:endParaRPr lang="en-US" altLang="en-US" sz="2800" dirty="0" smtClean="0"/>
          </a:p>
        </p:txBody>
      </p:sp>
      <p:sp>
        <p:nvSpPr>
          <p:cNvPr id="14339"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fontScale="92500" lnSpcReduction="20000"/>
          </a:bodyPr>
          <a:lstStyle/>
          <a:p>
            <a:pPr>
              <a:lnSpc>
                <a:spcPct val="120000"/>
              </a:lnSpc>
              <a:defRPr/>
            </a:pPr>
            <a:r>
              <a:rPr lang="en-US" dirty="0" smtClean="0">
                <a:cs typeface="Times New Roman" panose="02020603050405020304" pitchFamily="18" charset="0"/>
              </a:rPr>
              <a:t>Authority</a:t>
            </a:r>
            <a:endParaRPr lang="en-US" dirty="0">
              <a:cs typeface="Times New Roman" panose="02020603050405020304" pitchFamily="18" charset="0"/>
            </a:endParaRPr>
          </a:p>
          <a:p>
            <a:pPr marL="514350" indent="-457200">
              <a:lnSpc>
                <a:spcPct val="120000"/>
              </a:lnSpc>
              <a:buFont typeface="Arial" panose="020B0604020202020204" pitchFamily="34" charset="0"/>
              <a:buChar char="•"/>
              <a:defRPr/>
            </a:pPr>
            <a:r>
              <a:rPr lang="en-US" sz="2200" dirty="0">
                <a:cs typeface="Times New Roman" panose="02020603050405020304" pitchFamily="18" charset="0"/>
              </a:rPr>
              <a:t>Federal law encourages, but does not authorize</a:t>
            </a:r>
          </a:p>
          <a:p>
            <a:pPr marL="514350" indent="-457200">
              <a:lnSpc>
                <a:spcPct val="120000"/>
              </a:lnSpc>
              <a:buFont typeface="Arial" panose="020B0604020202020204" pitchFamily="34" charset="0"/>
              <a:buChar char="•"/>
              <a:defRPr/>
            </a:pPr>
            <a:r>
              <a:rPr lang="en-US" sz="2200" dirty="0">
                <a:cs typeface="Times New Roman" panose="02020603050405020304" pitchFamily="18" charset="0"/>
              </a:rPr>
              <a:t>Public entities </a:t>
            </a:r>
            <a:r>
              <a:rPr lang="en-US" sz="2200" dirty="0" smtClean="0">
                <a:cs typeface="Times New Roman" panose="02020603050405020304" pitchFamily="18" charset="0"/>
              </a:rPr>
              <a:t>(including coops) must </a:t>
            </a:r>
            <a:r>
              <a:rPr lang="en-US" sz="2200" dirty="0">
                <a:cs typeface="Times New Roman" panose="02020603050405020304" pitchFamily="18" charset="0"/>
              </a:rPr>
              <a:t>have state/local authority </a:t>
            </a:r>
          </a:p>
          <a:p>
            <a:pPr marL="914400" lvl="1" indent="-457200">
              <a:lnSpc>
                <a:spcPct val="120000"/>
              </a:lnSpc>
              <a:buFont typeface="Arial" panose="020B0604020202020204" pitchFamily="34" charset="0"/>
              <a:buChar char="•"/>
              <a:defRPr/>
            </a:pPr>
            <a:r>
              <a:rPr lang="en-US" sz="2200" dirty="0">
                <a:cs typeface="Times New Roman" panose="02020603050405020304" pitchFamily="18" charset="0"/>
              </a:rPr>
              <a:t>State laws, interpretations, procedures differ widely</a:t>
            </a:r>
          </a:p>
          <a:p>
            <a:pPr marL="914400" lvl="1" indent="-457200">
              <a:lnSpc>
                <a:spcPct val="120000"/>
              </a:lnSpc>
              <a:buFont typeface="Arial" panose="020B0604020202020204" pitchFamily="34" charset="0"/>
              <a:buChar char="•"/>
              <a:defRPr/>
            </a:pPr>
            <a:r>
              <a:rPr lang="en-US" sz="2200" dirty="0" err="1">
                <a:cs typeface="Times New Roman" panose="02020603050405020304" pitchFamily="18" charset="0"/>
              </a:rPr>
              <a:t>Dillion’s</a:t>
            </a:r>
            <a:r>
              <a:rPr lang="en-US" sz="2200" dirty="0">
                <a:cs typeface="Times New Roman" panose="02020603050405020304" pitchFamily="18" charset="0"/>
              </a:rPr>
              <a:t> Rule v. Home Rule</a:t>
            </a:r>
          </a:p>
          <a:p>
            <a:pPr marL="914400" lvl="1" indent="-457200">
              <a:lnSpc>
                <a:spcPct val="120000"/>
              </a:lnSpc>
              <a:buFont typeface="Arial" panose="020B0604020202020204" pitchFamily="34" charset="0"/>
              <a:buChar char="•"/>
              <a:defRPr/>
            </a:pPr>
            <a:r>
              <a:rPr lang="en-US" sz="2200" dirty="0">
                <a:cs typeface="Times New Roman" panose="02020603050405020304" pitchFamily="18" charset="0"/>
              </a:rPr>
              <a:t>Service-by-service (cuts both ways)</a:t>
            </a:r>
          </a:p>
          <a:p>
            <a:pPr marL="800100" lvl="1" indent="-342900" algn="just">
              <a:lnSpc>
                <a:spcPct val="90000"/>
              </a:lnSpc>
              <a:buClr>
                <a:schemeClr val="hlink"/>
              </a:buClr>
              <a:buFont typeface="Arial" panose="020B0604020202020204" pitchFamily="34" charset="0"/>
              <a:buChar char="•"/>
              <a:defRPr/>
            </a:pPr>
            <a:r>
              <a:rPr lang="en-US" sz="2200" dirty="0"/>
              <a:t>For example, in </a:t>
            </a:r>
            <a:r>
              <a:rPr lang="en-US" sz="2200" i="1" dirty="0"/>
              <a:t>City of Bristol, VA v. </a:t>
            </a:r>
            <a:r>
              <a:rPr lang="en-US" sz="2200" i="1" dirty="0" err="1"/>
              <a:t>Earley</a:t>
            </a:r>
            <a:r>
              <a:rPr lang="en-US" sz="2200" dirty="0"/>
              <a:t>, 145 F.Supp.2d 741, 745 (W.D. Va. 2001), the court held that the City has authority to provide telecommunications services, and in </a:t>
            </a:r>
            <a:r>
              <a:rPr lang="en-US" sz="2200" i="1" dirty="0"/>
              <a:t>Marcus Cable Associates, L.L.C. v. City of Bristol</a:t>
            </a:r>
            <a:r>
              <a:rPr lang="en-US" sz="2200" dirty="0"/>
              <a:t>, 237 F.Supp.2d 675, 678-79 (W.D.VA 2002), the same court held that the City does not have authority to provide cable television service.  According to the court, the critical difference was that Virginia’s statute authorizing localities to establish “public utilities” applied to telecommunications services but not to cable television. </a:t>
            </a:r>
            <a:endParaRPr lang="en-US" sz="2200" dirty="0">
              <a:cs typeface="Times New Roman" panose="02020603050405020304" pitchFamily="18" charset="0"/>
            </a:endParaRPr>
          </a:p>
          <a:p>
            <a:pPr>
              <a:defRPr/>
            </a:pPr>
            <a:endParaRPr lang="en-US" dirty="0" smtClean="0"/>
          </a:p>
        </p:txBody>
      </p:sp>
    </p:spTree>
    <p:extLst>
      <p:ext uri="{BB962C8B-B14F-4D97-AF65-F5344CB8AC3E}">
        <p14:creationId xmlns:p14="http://schemas.microsoft.com/office/powerpoint/2010/main" val="8874076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0" y="508000"/>
            <a:ext cx="8913813" cy="914400"/>
          </a:xfrm>
        </p:spPr>
        <p:txBody>
          <a:bodyPr/>
          <a:lstStyle/>
          <a:p>
            <a:r>
              <a:rPr lang="en-US" altLang="en-US" sz="2800" dirty="0" smtClean="0">
                <a:cs typeface="Times New Roman" panose="02020603050405020304" pitchFamily="18" charset="0"/>
              </a:rPr>
              <a:t>Barriers To Public Entry</a:t>
            </a:r>
            <a:endParaRPr lang="en-US" altLang="en-US" sz="2800" dirty="0" smtClean="0"/>
          </a:p>
        </p:txBody>
      </p:sp>
      <p:sp>
        <p:nvSpPr>
          <p:cNvPr id="12291"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a:bodyPr>
          <a:lstStyle/>
          <a:p>
            <a:pPr>
              <a:lnSpc>
                <a:spcPct val="130000"/>
              </a:lnSpc>
            </a:pPr>
            <a:r>
              <a:rPr lang="en-US" altLang="en-US" dirty="0" smtClean="0">
                <a:cs typeface="Times New Roman" panose="02020603050405020304" pitchFamily="18" charset="0"/>
              </a:rPr>
              <a:t>State “barriers” (not necessarily “prohibitions”):   </a:t>
            </a:r>
            <a:r>
              <a:rPr lang="en-US" altLang="en-US" dirty="0" smtClean="0">
                <a:solidFill>
                  <a:schemeClr val="tx1"/>
                </a:solidFill>
                <a:cs typeface="Times New Roman" panose="02020603050405020304" pitchFamily="18" charset="0"/>
              </a:rPr>
              <a:t>AL, AR, CA,  CO, FL, LA, MI, MN, MO, NC, NE, NV, PA, SC, TN, TX, UT, VA, WA, </a:t>
            </a:r>
            <a:r>
              <a:rPr lang="en-US" altLang="en-US" dirty="0">
                <a:solidFill>
                  <a:schemeClr val="tx1"/>
                </a:solidFill>
                <a:cs typeface="Times New Roman" panose="02020603050405020304" pitchFamily="18" charset="0"/>
              </a:rPr>
              <a:t>WI </a:t>
            </a:r>
            <a:r>
              <a:rPr lang="en-US" altLang="en-US" dirty="0" smtClean="0">
                <a:solidFill>
                  <a:schemeClr val="tx1"/>
                </a:solidFill>
                <a:cs typeface="Times New Roman" panose="02020603050405020304" pitchFamily="18" charset="0"/>
              </a:rPr>
              <a:t>(</a:t>
            </a:r>
            <a:r>
              <a:rPr lang="en-US" altLang="en-US" dirty="0" smtClean="0">
                <a:solidFill>
                  <a:schemeClr val="tx1"/>
                </a:solidFill>
                <a:cs typeface="Times New Roman" panose="02020603050405020304" pitchFamily="18" charset="0"/>
                <a:hlinkClick r:id="rId2"/>
              </a:rPr>
              <a:t>http</a:t>
            </a:r>
            <a:r>
              <a:rPr lang="en-US" altLang="en-US" dirty="0">
                <a:solidFill>
                  <a:schemeClr val="tx1"/>
                </a:solidFill>
                <a:cs typeface="Times New Roman" panose="02020603050405020304" pitchFamily="18" charset="0"/>
                <a:hlinkClick r:id="rId2"/>
              </a:rPr>
              <a:t>://</a:t>
            </a:r>
            <a:r>
              <a:rPr lang="en-US" altLang="en-US" dirty="0" smtClean="0">
                <a:solidFill>
                  <a:schemeClr val="tx1"/>
                </a:solidFill>
                <a:cs typeface="Times New Roman" panose="02020603050405020304" pitchFamily="18" charset="0"/>
                <a:hlinkClick r:id="rId2"/>
              </a:rPr>
              <a:t>goo.gl/H3JVfw</a:t>
            </a:r>
            <a:r>
              <a:rPr lang="en-US" altLang="en-US" dirty="0" smtClean="0">
                <a:solidFill>
                  <a:schemeClr val="tx1"/>
                </a:solidFill>
                <a:cs typeface="Times New Roman" panose="02020603050405020304" pitchFamily="18" charset="0"/>
              </a:rPr>
              <a:t>) </a:t>
            </a:r>
          </a:p>
          <a:p>
            <a:pPr>
              <a:lnSpc>
                <a:spcPct val="130000"/>
              </a:lnSpc>
              <a:buFont typeface="Arial" panose="020B0604020202020204" pitchFamily="34" charset="0"/>
              <a:buChar char="•"/>
            </a:pPr>
            <a:r>
              <a:rPr lang="en-US" altLang="en-US" dirty="0" smtClean="0">
                <a:solidFill>
                  <a:schemeClr val="tx1"/>
                </a:solidFill>
                <a:cs typeface="Times New Roman" panose="02020603050405020304" pitchFamily="18" charset="0"/>
              </a:rPr>
              <a:t>Some barriers to broadband others to telecom, or cable</a:t>
            </a:r>
          </a:p>
          <a:p>
            <a:pPr>
              <a:lnSpc>
                <a:spcPct val="130000"/>
              </a:lnSpc>
              <a:buFont typeface="Arial" panose="020B0604020202020204" pitchFamily="34" charset="0"/>
              <a:buChar char="•"/>
            </a:pPr>
            <a:r>
              <a:rPr lang="en-US" altLang="en-US" dirty="0" smtClean="0">
                <a:cs typeface="Times New Roman" panose="02020603050405020304" pitchFamily="18" charset="0"/>
              </a:rPr>
              <a:t>Broad based public-private sector support has helped recast the debate away from public v private</a:t>
            </a:r>
          </a:p>
          <a:p>
            <a:pPr>
              <a:lnSpc>
                <a:spcPct val="130000"/>
              </a:lnSpc>
              <a:buFont typeface="Arial" panose="020B0604020202020204" pitchFamily="34" charset="0"/>
              <a:buChar char="•"/>
            </a:pPr>
            <a:r>
              <a:rPr lang="en-US" altLang="en-US" dirty="0" smtClean="0">
                <a:cs typeface="Times New Roman" panose="02020603050405020304" pitchFamily="18" charset="0"/>
              </a:rPr>
              <a:t>From 2005-2010 most efforts at barriers defeated, 2011-2015 laws in NC and SC enacted but defeated in GA, IN, KS, MO and UT</a:t>
            </a:r>
          </a:p>
          <a:p>
            <a:pPr>
              <a:lnSpc>
                <a:spcPct val="130000"/>
              </a:lnSpc>
              <a:buFont typeface="Arial" panose="020B0604020202020204" pitchFamily="34" charset="0"/>
              <a:buChar char="•"/>
            </a:pPr>
            <a:r>
              <a:rPr lang="en-US" altLang="en-US" dirty="0" smtClean="0">
                <a:cs typeface="Times New Roman" panose="02020603050405020304" pitchFamily="18" charset="0"/>
              </a:rPr>
              <a:t>2016 negative bill killed in CO and pending in MO </a:t>
            </a:r>
          </a:p>
          <a:p>
            <a:endParaRPr lang="en-US" altLang="en-US" dirty="0" smtClean="0"/>
          </a:p>
        </p:txBody>
      </p:sp>
    </p:spTree>
    <p:extLst>
      <p:ext uri="{BB962C8B-B14F-4D97-AF65-F5344CB8AC3E}">
        <p14:creationId xmlns:p14="http://schemas.microsoft.com/office/powerpoint/2010/main" val="18960432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508000"/>
            <a:ext cx="8913813" cy="914400"/>
          </a:xfrm>
        </p:spPr>
        <p:txBody>
          <a:bodyPr/>
          <a:lstStyle/>
          <a:p>
            <a:r>
              <a:rPr lang="en-US" altLang="en-US" sz="2800" dirty="0" smtClean="0">
                <a:cs typeface="Times New Roman" panose="02020603050405020304" pitchFamily="18" charset="0"/>
              </a:rPr>
              <a:t>State Barriers  Section 253 – Nixon Case</a:t>
            </a:r>
            <a:br>
              <a:rPr lang="en-US" altLang="en-US" sz="2800" dirty="0" smtClean="0">
                <a:cs typeface="Times New Roman" panose="02020603050405020304" pitchFamily="18" charset="0"/>
              </a:rPr>
            </a:br>
            <a:endParaRPr lang="en-US" altLang="en-US" sz="2800" dirty="0" smtClean="0"/>
          </a:p>
        </p:txBody>
      </p:sp>
      <p:sp>
        <p:nvSpPr>
          <p:cNvPr id="11267"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fontScale="32500" lnSpcReduction="20000"/>
          </a:bodyPr>
          <a:lstStyle/>
          <a:p>
            <a:pPr>
              <a:lnSpc>
                <a:spcPct val="130000"/>
              </a:lnSpc>
            </a:pPr>
            <a:r>
              <a:rPr lang="en-US" altLang="en-US" sz="6000" dirty="0" smtClean="0">
                <a:cs typeface="Times New Roman" panose="02020603050405020304" pitchFamily="18" charset="0"/>
              </a:rPr>
              <a:t>Section 253 </a:t>
            </a:r>
          </a:p>
          <a:p>
            <a:pPr>
              <a:lnSpc>
                <a:spcPct val="130000"/>
              </a:lnSpc>
              <a:buNone/>
            </a:pPr>
            <a:r>
              <a:rPr lang="en-US" altLang="en-US" sz="6000" dirty="0">
                <a:cs typeface="Times New Roman" panose="02020603050405020304" pitchFamily="18" charset="0"/>
              </a:rPr>
              <a:t>	</a:t>
            </a:r>
            <a:r>
              <a:rPr lang="en-US" altLang="en-US" sz="6000" dirty="0" smtClean="0">
                <a:cs typeface="Times New Roman" panose="02020603050405020304" pitchFamily="18" charset="0"/>
              </a:rPr>
              <a:t>“</a:t>
            </a:r>
            <a:r>
              <a:rPr lang="en-US" altLang="en-US" sz="6000" dirty="0">
                <a:cs typeface="Times New Roman" panose="02020603050405020304" pitchFamily="18" charset="0"/>
              </a:rPr>
              <a:t>No State or local statute or regulation, or other State or local legal requirement, may prohibit or have the effect of prohibiting the ability of </a:t>
            </a:r>
            <a:r>
              <a:rPr lang="en-US" altLang="en-US" sz="6000" dirty="0">
                <a:solidFill>
                  <a:srgbClr val="FF0000"/>
                </a:solidFill>
                <a:cs typeface="Times New Roman" panose="02020603050405020304" pitchFamily="18" charset="0"/>
              </a:rPr>
              <a:t>any entity </a:t>
            </a:r>
            <a:r>
              <a:rPr lang="en-US" altLang="en-US" sz="6000" dirty="0">
                <a:cs typeface="Times New Roman" panose="02020603050405020304" pitchFamily="18" charset="0"/>
              </a:rPr>
              <a:t>to provide </a:t>
            </a:r>
            <a:r>
              <a:rPr lang="en-US" altLang="en-US" sz="6000" dirty="0">
                <a:solidFill>
                  <a:srgbClr val="FF0000"/>
                </a:solidFill>
                <a:cs typeface="Times New Roman" panose="02020603050405020304" pitchFamily="18" charset="0"/>
              </a:rPr>
              <a:t>any </a:t>
            </a:r>
            <a:r>
              <a:rPr lang="en-US" altLang="en-US" sz="6000" dirty="0">
                <a:cs typeface="Times New Roman" panose="02020603050405020304" pitchFamily="18" charset="0"/>
              </a:rPr>
              <a:t>interstate or intrastate telecommunications service.”  Telecom Act § 253(a) (47 U.S.C. § 253(a</a:t>
            </a:r>
            <a:r>
              <a:rPr lang="en-US" altLang="en-US" sz="6000" dirty="0" smtClean="0">
                <a:cs typeface="Times New Roman" panose="02020603050405020304" pitchFamily="18" charset="0"/>
              </a:rPr>
              <a:t>))</a:t>
            </a:r>
          </a:p>
          <a:p>
            <a:pPr>
              <a:lnSpc>
                <a:spcPct val="130000"/>
              </a:lnSpc>
              <a:buFont typeface="Wingdings" panose="05000000000000000000" pitchFamily="2" charset="2"/>
              <a:buChar char="q"/>
            </a:pPr>
            <a:r>
              <a:rPr lang="en-US" altLang="en-US" sz="6200" i="1" dirty="0" smtClean="0">
                <a:cs typeface="Times New Roman" panose="02020603050405020304" pitchFamily="18" charset="0"/>
              </a:rPr>
              <a:t>Nixon v. Missouri Municipal League, </a:t>
            </a:r>
            <a:r>
              <a:rPr lang="en-US" altLang="en-US" sz="6200" dirty="0" smtClean="0">
                <a:cs typeface="Times New Roman" panose="02020603050405020304" pitchFamily="18" charset="0"/>
              </a:rPr>
              <a:t>541 U.S. 125 (2004):</a:t>
            </a:r>
          </a:p>
          <a:p>
            <a:pPr algn="just">
              <a:lnSpc>
                <a:spcPct val="80000"/>
              </a:lnSpc>
              <a:buFont typeface="Arial" panose="020B0604020202020204" pitchFamily="34" charset="0"/>
              <a:buChar char="•"/>
            </a:pPr>
            <a:r>
              <a:rPr lang="en-US" altLang="en-US" sz="6200" i="1" dirty="0" smtClean="0">
                <a:cs typeface="Times New Roman" panose="02020603050405020304" pitchFamily="18" charset="0"/>
              </a:rPr>
              <a:t>Nixon</a:t>
            </a:r>
            <a:r>
              <a:rPr lang="en-US" altLang="en-US" sz="6200" dirty="0" smtClean="0">
                <a:cs typeface="Times New Roman" panose="02020603050405020304" pitchFamily="18" charset="0"/>
              </a:rPr>
              <a:t> held that “any entity” language in § 253(a) not clear enough to meet </a:t>
            </a:r>
            <a:r>
              <a:rPr lang="en-US" altLang="en-US" sz="6200" i="1" dirty="0" smtClean="0">
                <a:cs typeface="Times New Roman" panose="02020603050405020304" pitchFamily="18" charset="0"/>
              </a:rPr>
              <a:t>Ashcroft</a:t>
            </a:r>
            <a:r>
              <a:rPr lang="en-US" altLang="en-US" sz="6200" dirty="0" smtClean="0">
                <a:cs typeface="Times New Roman" panose="02020603050405020304" pitchFamily="18" charset="0"/>
              </a:rPr>
              <a:t>  “plain statement” standard (Gregory v. Ashcroft , 501 U.S. 542 (1991)) to preempt state laws involving “traditional” or “fundamental” state functions.  </a:t>
            </a:r>
          </a:p>
          <a:p>
            <a:endParaRPr lang="en-US" alt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0" y="508000"/>
            <a:ext cx="8913813" cy="914400"/>
          </a:xfrm>
        </p:spPr>
        <p:txBody>
          <a:bodyPr/>
          <a:lstStyle/>
          <a:p>
            <a:pPr algn="ctr"/>
            <a:r>
              <a:rPr lang="en-US" altLang="en-US" sz="2800" dirty="0" smtClean="0"/>
              <a:t>State Barriers to Entry Section 706</a:t>
            </a:r>
          </a:p>
        </p:txBody>
      </p:sp>
      <p:sp>
        <p:nvSpPr>
          <p:cNvPr id="12291"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a:bodyPr>
          <a:lstStyle/>
          <a:p>
            <a:pPr>
              <a:lnSpc>
                <a:spcPct val="80000"/>
              </a:lnSpc>
              <a:defRPr/>
            </a:pPr>
            <a:r>
              <a:rPr lang="en-US" dirty="0"/>
              <a:t>Section </a:t>
            </a:r>
            <a:r>
              <a:rPr lang="en-US" dirty="0" smtClean="0"/>
              <a:t>706</a:t>
            </a:r>
            <a:endParaRPr lang="en-US" dirty="0"/>
          </a:p>
          <a:p>
            <a:pPr algn="just">
              <a:lnSpc>
                <a:spcPct val="80000"/>
              </a:lnSpc>
              <a:buFont typeface="Arial" panose="020B0604020202020204" pitchFamily="34" charset="0"/>
              <a:buChar char="•"/>
              <a:defRPr/>
            </a:pPr>
            <a:r>
              <a:rPr lang="en-US" dirty="0">
                <a:solidFill>
                  <a:schemeClr val="tx1"/>
                </a:solidFill>
              </a:rPr>
              <a:t>(a) In general.  The </a:t>
            </a:r>
            <a:r>
              <a:rPr lang="en-US" dirty="0" smtClean="0">
                <a:solidFill>
                  <a:schemeClr val="tx1"/>
                </a:solidFill>
              </a:rPr>
              <a:t>Commission…</a:t>
            </a:r>
            <a:r>
              <a:rPr lang="en-US" dirty="0" smtClean="0">
                <a:solidFill>
                  <a:srgbClr val="FF0000"/>
                </a:solidFill>
              </a:rPr>
              <a:t>shall </a:t>
            </a:r>
            <a:r>
              <a:rPr lang="en-US" dirty="0">
                <a:solidFill>
                  <a:srgbClr val="FF0000"/>
                </a:solidFill>
              </a:rPr>
              <a:t>encourage the deployment on a reasonable and timely basis of advanced telecommunications capability to all Americans … by utilizing … other regulating methods that remove barriers to infrastructure investment.</a:t>
            </a:r>
          </a:p>
          <a:p>
            <a:pPr algn="just">
              <a:buFont typeface="Arial" panose="020B0604020202020204" pitchFamily="34" charset="0"/>
              <a:buChar char="•"/>
              <a:defRPr/>
            </a:pPr>
            <a:r>
              <a:rPr lang="en-US" dirty="0">
                <a:solidFill>
                  <a:schemeClr val="tx1"/>
                </a:solidFill>
              </a:rPr>
              <a:t>(b) Inquiry.  The Commission shall … </a:t>
            </a:r>
            <a:r>
              <a:rPr lang="en-US" dirty="0" smtClean="0">
                <a:solidFill>
                  <a:schemeClr val="tx1"/>
                </a:solidFill>
              </a:rPr>
              <a:t>determine </a:t>
            </a:r>
            <a:r>
              <a:rPr lang="en-US" dirty="0">
                <a:solidFill>
                  <a:schemeClr val="tx1"/>
                </a:solidFill>
              </a:rPr>
              <a:t>whether advanced telecommunications capability is being deployed </a:t>
            </a:r>
            <a:r>
              <a:rPr lang="en-US" dirty="0">
                <a:solidFill>
                  <a:srgbClr val="FF0000"/>
                </a:solidFill>
              </a:rPr>
              <a:t>to all Americans in a reasonable and timely fashion.  If the Commission’s determination is negative, it shall take immediate action to accelerate deployment of such capability by removing barriers to infrastructure investment and by promoting competition in the telecommunications market.</a:t>
            </a:r>
          </a:p>
          <a:p>
            <a:pPr marL="342900" lvl="1" indent="0">
              <a:buNone/>
              <a:defRPr/>
            </a:pPr>
            <a:r>
              <a:rPr lang="en-US" dirty="0" smtClean="0"/>
              <a:t>-- 47 </a:t>
            </a:r>
            <a:r>
              <a:rPr lang="en-US" dirty="0"/>
              <a:t>U.S.C. §1302  </a:t>
            </a:r>
            <a:endParaRPr 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0" y="508000"/>
            <a:ext cx="8913813" cy="914400"/>
          </a:xfrm>
        </p:spPr>
        <p:txBody>
          <a:bodyPr/>
          <a:lstStyle/>
          <a:p>
            <a:r>
              <a:rPr lang="en-US" altLang="en-US" sz="2800" dirty="0" smtClean="0"/>
              <a:t>FCC Section 706 Preemption Order</a:t>
            </a:r>
          </a:p>
        </p:txBody>
      </p:sp>
      <p:sp>
        <p:nvSpPr>
          <p:cNvPr id="14339"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a:bodyPr>
          <a:lstStyle/>
          <a:p>
            <a:pPr marL="285750" indent="-285750">
              <a:buFont typeface="Arial" panose="020B0604020202020204" pitchFamily="34" charset="0"/>
              <a:buChar char="•"/>
              <a:defRPr/>
            </a:pPr>
            <a:r>
              <a:rPr lang="en-US" dirty="0"/>
              <a:t>February 26, 2015 – FCC adopts </a:t>
            </a:r>
            <a:r>
              <a:rPr lang="en-US" dirty="0" smtClean="0"/>
              <a:t>Order </a:t>
            </a:r>
            <a:r>
              <a:rPr lang="en-US" dirty="0"/>
              <a:t>granting </a:t>
            </a:r>
            <a:r>
              <a:rPr lang="en-US" dirty="0" smtClean="0"/>
              <a:t>Section 706 petitions for preemption filed by the Electric Power Board of Chattanooga, TN  </a:t>
            </a:r>
            <a:r>
              <a:rPr lang="en-US" dirty="0"/>
              <a:t>and </a:t>
            </a:r>
            <a:r>
              <a:rPr lang="en-US" dirty="0" smtClean="0"/>
              <a:t>Wilson, NC (</a:t>
            </a:r>
            <a:r>
              <a:rPr lang="en-US" dirty="0"/>
              <a:t>WC Dockets No.  14-115 and 14-116) (</a:t>
            </a:r>
            <a:r>
              <a:rPr lang="en-US" dirty="0">
                <a:hlinkClick r:id="rId2"/>
              </a:rPr>
              <a:t>http://</a:t>
            </a:r>
            <a:r>
              <a:rPr lang="en-US" dirty="0" smtClean="0">
                <a:hlinkClick r:id="rId2"/>
              </a:rPr>
              <a:t>goo.gl/uaeEAp</a:t>
            </a:r>
            <a:r>
              <a:rPr lang="en-US" dirty="0" smtClean="0"/>
              <a:t>)</a:t>
            </a:r>
            <a:endParaRPr lang="en-US" dirty="0"/>
          </a:p>
          <a:p>
            <a:pPr marL="285750" indent="-285750">
              <a:buFont typeface="Arial" panose="020B0604020202020204" pitchFamily="34" charset="0"/>
              <a:buChar char="•"/>
              <a:defRPr/>
            </a:pPr>
            <a:r>
              <a:rPr lang="en-US" dirty="0"/>
              <a:t>Finds that the TN and NC laws are acting as barriers to broadband infrastructure development</a:t>
            </a:r>
          </a:p>
          <a:p>
            <a:pPr marL="628650" lvl="1" indent="-285750">
              <a:buFont typeface="Arial" panose="020B0604020202020204" pitchFamily="34" charset="0"/>
              <a:buChar char="•"/>
              <a:defRPr/>
            </a:pPr>
            <a:r>
              <a:rPr lang="en-US" dirty="0" smtClean="0"/>
              <a:t>Significant </a:t>
            </a:r>
            <a:r>
              <a:rPr lang="en-US" dirty="0"/>
              <a:t>federal presence regulating Internet</a:t>
            </a:r>
          </a:p>
          <a:p>
            <a:pPr marL="628650" lvl="1" indent="-285750">
              <a:buFont typeface="Arial" panose="020B0604020202020204" pitchFamily="34" charset="0"/>
              <a:buChar char="•"/>
              <a:defRPr/>
            </a:pPr>
            <a:r>
              <a:rPr lang="en-US" dirty="0"/>
              <a:t>Commercial barriers not subject to </a:t>
            </a:r>
            <a:r>
              <a:rPr lang="en-US" i="1" dirty="0"/>
              <a:t>Nixon v. Missouri Municipal League</a:t>
            </a:r>
            <a:r>
              <a:rPr lang="en-US" dirty="0"/>
              <a:t> “clear statement” standard</a:t>
            </a:r>
            <a:r>
              <a:rPr lang="en-US" dirty="0" smtClean="0"/>
              <a:t>.</a:t>
            </a:r>
          </a:p>
          <a:p>
            <a:pPr marL="628650" lvl="1" indent="-285750">
              <a:buFont typeface="Arial" panose="020B0604020202020204" pitchFamily="34" charset="0"/>
              <a:buChar char="•"/>
              <a:defRPr/>
            </a:pPr>
            <a:r>
              <a:rPr lang="en-US" dirty="0" smtClean="0"/>
              <a:t>Does not grant authority </a:t>
            </a:r>
          </a:p>
          <a:p>
            <a:pPr marL="628650" lvl="1" indent="-285750">
              <a:buFont typeface="Arial" panose="020B0604020202020204" pitchFamily="34" charset="0"/>
              <a:buChar char="•"/>
              <a:defRPr/>
            </a:pPr>
            <a:r>
              <a:rPr lang="en-US" dirty="0" smtClean="0"/>
              <a:t>Does not preempt prohibition  </a:t>
            </a:r>
          </a:p>
          <a:p>
            <a:pPr marL="628650" lvl="1" indent="-285750">
              <a:buFont typeface="Arial" panose="020B0604020202020204" pitchFamily="34" charset="0"/>
              <a:buChar char="•"/>
              <a:defRPr/>
            </a:pPr>
            <a:r>
              <a:rPr lang="en-US" dirty="0" smtClean="0"/>
              <a:t>Order only applies in NC and TN </a:t>
            </a:r>
          </a:p>
          <a:p>
            <a:pPr marL="285750" indent="-285750">
              <a:buFont typeface="Arial" panose="020B0604020202020204" pitchFamily="34" charset="0"/>
              <a:buChar char="•"/>
              <a:defRPr/>
            </a:pPr>
            <a:r>
              <a:rPr lang="en-US" altLang="en-US" dirty="0"/>
              <a:t>NC  </a:t>
            </a:r>
            <a:r>
              <a:rPr lang="en-US" altLang="en-US" dirty="0" smtClean="0"/>
              <a:t>and TN both appealed FCC Order in U.S. Court of Appeals for 6</a:t>
            </a:r>
            <a:r>
              <a:rPr lang="en-US" altLang="en-US" baseline="30000" dirty="0" smtClean="0"/>
              <a:t>th</a:t>
            </a:r>
            <a:r>
              <a:rPr lang="en-US" altLang="en-US" dirty="0" smtClean="0"/>
              <a:t> Circuit.  Oral argument held on March 17</a:t>
            </a:r>
          </a:p>
          <a:p>
            <a:pPr marL="285750" indent="-285750">
              <a:buFont typeface="Arial" panose="020B0604020202020204" pitchFamily="34" charset="0"/>
              <a:buChar char="•"/>
              <a:defRPr/>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508000"/>
            <a:ext cx="8913813" cy="914400"/>
          </a:xfrm>
        </p:spPr>
        <p:txBody>
          <a:bodyPr/>
          <a:lstStyle/>
          <a:p>
            <a:r>
              <a:rPr lang="en-US" altLang="en-US" sz="2800" dirty="0" smtClean="0">
                <a:cs typeface="Times New Roman" panose="02020603050405020304" pitchFamily="18" charset="0"/>
              </a:rPr>
              <a:t>Self-Imposed Barriers </a:t>
            </a:r>
            <a:br>
              <a:rPr lang="en-US" altLang="en-US" sz="2800" dirty="0" smtClean="0">
                <a:cs typeface="Times New Roman" panose="02020603050405020304" pitchFamily="18" charset="0"/>
              </a:rPr>
            </a:br>
            <a:endParaRPr lang="en-US" altLang="en-US" sz="2800" dirty="0" smtClean="0"/>
          </a:p>
        </p:txBody>
      </p:sp>
      <p:sp>
        <p:nvSpPr>
          <p:cNvPr id="11267"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a:bodyPr>
          <a:lstStyle/>
          <a:p>
            <a:pPr>
              <a:lnSpc>
                <a:spcPct val="130000"/>
              </a:lnSpc>
              <a:buFont typeface="Wingdings" panose="05000000000000000000" pitchFamily="2" charset="2"/>
              <a:buChar char="q"/>
            </a:pPr>
            <a:r>
              <a:rPr lang="en-US" altLang="en-US" sz="2800" dirty="0" smtClean="0">
                <a:cs typeface="Times New Roman" panose="02020603050405020304" pitchFamily="18" charset="0"/>
              </a:rPr>
              <a:t>Charters</a:t>
            </a:r>
          </a:p>
          <a:p>
            <a:pPr>
              <a:lnSpc>
                <a:spcPct val="130000"/>
              </a:lnSpc>
              <a:buFont typeface="Wingdings" panose="05000000000000000000" pitchFamily="2" charset="2"/>
              <a:buChar char="q"/>
            </a:pPr>
            <a:r>
              <a:rPr lang="en-US" altLang="en-US" sz="2800" dirty="0" smtClean="0">
                <a:cs typeface="Times New Roman" panose="02020603050405020304" pitchFamily="18" charset="0"/>
              </a:rPr>
              <a:t>Local ordinances</a:t>
            </a:r>
          </a:p>
          <a:p>
            <a:pPr>
              <a:lnSpc>
                <a:spcPct val="130000"/>
              </a:lnSpc>
              <a:buFont typeface="Wingdings" panose="05000000000000000000" pitchFamily="2" charset="2"/>
              <a:buChar char="q"/>
            </a:pPr>
            <a:r>
              <a:rPr lang="en-US" altLang="en-US" sz="2800" dirty="0" smtClean="0">
                <a:cs typeface="Times New Roman" panose="02020603050405020304" pitchFamily="18" charset="0"/>
              </a:rPr>
              <a:t>Non-compete provisions in franchises, pole attachment or lease agreements</a:t>
            </a:r>
          </a:p>
          <a:p>
            <a:pPr>
              <a:lnSpc>
                <a:spcPct val="130000"/>
              </a:lnSpc>
              <a:buFont typeface="Wingdings" panose="05000000000000000000" pitchFamily="2" charset="2"/>
              <a:buChar char="q"/>
            </a:pPr>
            <a:r>
              <a:rPr lang="en-US" altLang="en-US" sz="2800" dirty="0" smtClean="0">
                <a:cs typeface="Times New Roman" panose="02020603050405020304" pitchFamily="18" charset="0"/>
              </a:rPr>
              <a:t>Most favored nations agreements</a:t>
            </a:r>
          </a:p>
          <a:p>
            <a:pPr>
              <a:lnSpc>
                <a:spcPct val="130000"/>
              </a:lnSpc>
              <a:buFont typeface="Wingdings" panose="05000000000000000000" pitchFamily="2" charset="2"/>
              <a:buChar char="q"/>
            </a:pPr>
            <a:r>
              <a:rPr lang="en-US" altLang="en-US" sz="2800" dirty="0" smtClean="0">
                <a:cs typeface="Times New Roman" panose="02020603050405020304" pitchFamily="18" charset="0"/>
              </a:rPr>
              <a:t>Barriers may </a:t>
            </a:r>
            <a:r>
              <a:rPr lang="en-US" altLang="en-US" sz="2800" smtClean="0">
                <a:cs typeface="Times New Roman" panose="02020603050405020304" pitchFamily="18" charset="0"/>
              </a:rPr>
              <a:t>be substantive or </a:t>
            </a:r>
            <a:r>
              <a:rPr lang="en-US" altLang="en-US" sz="2800" dirty="0" smtClean="0">
                <a:cs typeface="Times New Roman" panose="02020603050405020304" pitchFamily="18" charset="0"/>
              </a:rPr>
              <a:t>process </a:t>
            </a:r>
          </a:p>
          <a:p>
            <a:pPr>
              <a:lnSpc>
                <a:spcPct val="130000"/>
              </a:lnSpc>
              <a:buNone/>
            </a:pPr>
            <a:endParaRPr lang="en-US" altLang="en-US" sz="6000" dirty="0" smtClean="0">
              <a:cs typeface="Times New Roman" panose="02020603050405020304" pitchFamily="18" charset="0"/>
            </a:endParaRPr>
          </a:p>
          <a:p>
            <a:endParaRPr lang="en-US" altLang="en-US" dirty="0" smtClean="0"/>
          </a:p>
        </p:txBody>
      </p:sp>
    </p:spTree>
    <p:extLst>
      <p:ext uri="{BB962C8B-B14F-4D97-AF65-F5344CB8AC3E}">
        <p14:creationId xmlns:p14="http://schemas.microsoft.com/office/powerpoint/2010/main" val="3283922190"/>
      </p:ext>
    </p:extLst>
  </p:cSld>
  <p:clrMapOvr>
    <a:masterClrMapping/>
  </p:clrMapOvr>
  <p:timing>
    <p:tnLst>
      <p:par>
        <p:cTn id="1" dur="indefinite" restart="never" nodeType="tmRoot"/>
      </p:par>
    </p:tnLst>
  </p:timing>
</p:sld>
</file>

<file path=ppt/theme/theme1.xml><?xml version="1.0" encoding="utf-8"?>
<a:theme xmlns:a="http://schemas.openxmlformats.org/drawingml/2006/main" name="Percep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Perception.thmx</Template>
  <TotalTime>7589</TotalTime>
  <Words>2475</Words>
  <Application>Microsoft Office PowerPoint</Application>
  <PresentationFormat>On-screen Show (4:3)</PresentationFormat>
  <Paragraphs>286</Paragraphs>
  <Slides>37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MS PGothic</vt:lpstr>
      <vt:lpstr>Arial</vt:lpstr>
      <vt:lpstr>Calibri</vt:lpstr>
      <vt:lpstr>Century Gothic</vt:lpstr>
      <vt:lpstr>Times New Roman</vt:lpstr>
      <vt:lpstr>Wingdings</vt:lpstr>
      <vt:lpstr>Wingdings 2</vt:lpstr>
      <vt:lpstr>Perception</vt:lpstr>
      <vt:lpstr>     Key Legal and Regulatory Issues Affecting Community Broadband Projects  Broadband Communities Summit  April 6,  2016 Austin, TX  </vt:lpstr>
      <vt:lpstr>DISCLAIMER</vt:lpstr>
      <vt:lpstr>OVERVIEW</vt:lpstr>
      <vt:lpstr>Community Broadband Authority Issues</vt:lpstr>
      <vt:lpstr>Barriers To Public Entry</vt:lpstr>
      <vt:lpstr>State Barriers  Section 253 – Nixon Case </vt:lpstr>
      <vt:lpstr>State Barriers to Entry Section 706</vt:lpstr>
      <vt:lpstr>FCC Section 706 Preemption Order</vt:lpstr>
      <vt:lpstr>Self-Imposed Barriers  </vt:lpstr>
      <vt:lpstr>Public Private Partnership: Authority Issues</vt:lpstr>
      <vt:lpstr>II. FCC Open Internet Order</vt:lpstr>
      <vt:lpstr>Open Internet Rules</vt:lpstr>
      <vt:lpstr>Open Internet Order:   Title II Reclassification of BIAS</vt:lpstr>
      <vt:lpstr>Open Internet Order:   Title II Reclassification of BIAS</vt:lpstr>
      <vt:lpstr>Title II Reclassification</vt:lpstr>
      <vt:lpstr>Title II Reclassification: Application and Forbearance</vt:lpstr>
      <vt:lpstr>Title II Reclassification: Application</vt:lpstr>
      <vt:lpstr>Title II Reclassification: Other Issues</vt:lpstr>
      <vt:lpstr>Title II Reclassification: Other Issues</vt:lpstr>
      <vt:lpstr>Title II Reclassification: Prognosis</vt:lpstr>
      <vt:lpstr>III. Poles and Infrastructure</vt:lpstr>
      <vt:lpstr>Yup   Yup   Nope</vt:lpstr>
      <vt:lpstr>Poles and Infrastructure</vt:lpstr>
      <vt:lpstr>Why don’t the utilities just get out of the way?</vt:lpstr>
      <vt:lpstr>NEW DEVELOPMENTS </vt:lpstr>
      <vt:lpstr>Public Power Utilities</vt:lpstr>
      <vt:lpstr>Working With Public Power Utilities </vt:lpstr>
      <vt:lpstr>IV. Federal Universal Service Program</vt:lpstr>
      <vt:lpstr>USP:  The Basics</vt:lpstr>
      <vt:lpstr>USP:  Key Concepts</vt:lpstr>
      <vt:lpstr>USP:  Key Concepts</vt:lpstr>
      <vt:lpstr>USP:  Key Concepts</vt:lpstr>
      <vt:lpstr>USP:  Key Concepts</vt:lpstr>
      <vt:lpstr>USP:  Key Concepts</vt:lpstr>
      <vt:lpstr>E-Rate</vt:lpstr>
      <vt:lpstr>V.   Cable Service and Franchising</vt:lpstr>
      <vt:lpstr>V.   Cable Service and Franchising</vt:lpstr>
    </vt:vector>
  </TitlesOfParts>
  <Company>Baller Herbst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Updates from Washington</dc:title>
  <dc:creator>Ashley Stelfox</dc:creator>
  <cp:lastModifiedBy>Casey Lide</cp:lastModifiedBy>
  <cp:revision>136</cp:revision>
  <dcterms:created xsi:type="dcterms:W3CDTF">2015-03-16T15:41:50Z</dcterms:created>
  <dcterms:modified xsi:type="dcterms:W3CDTF">2016-04-06T21:49:15Z</dcterms:modified>
</cp:coreProperties>
</file>